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media/image20.jpg" ContentType="image/jpeg"/>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7" r:id="rId3"/>
    <p:sldMasterId id="2147483709" r:id="rId4"/>
  </p:sldMasterIdLst>
  <p:notesMasterIdLst>
    <p:notesMasterId r:id="rId86"/>
  </p:notesMasterIdLst>
  <p:handoutMasterIdLst>
    <p:handoutMasterId r:id="rId87"/>
  </p:handoutMasterIdLst>
  <p:sldIdLst>
    <p:sldId id="346" r:id="rId5"/>
    <p:sldId id="347" r:id="rId6"/>
    <p:sldId id="386" r:id="rId7"/>
    <p:sldId id="393" r:id="rId8"/>
    <p:sldId id="348" r:id="rId9"/>
    <p:sldId id="311" r:id="rId10"/>
    <p:sldId id="312" r:id="rId11"/>
    <p:sldId id="313" r:id="rId12"/>
    <p:sldId id="320" r:id="rId13"/>
    <p:sldId id="371" r:id="rId14"/>
    <p:sldId id="372" r:id="rId15"/>
    <p:sldId id="291" r:id="rId16"/>
    <p:sldId id="373" r:id="rId17"/>
    <p:sldId id="315" r:id="rId18"/>
    <p:sldId id="301" r:id="rId19"/>
    <p:sldId id="350" r:id="rId20"/>
    <p:sldId id="392" r:id="rId21"/>
    <p:sldId id="353" r:id="rId22"/>
    <p:sldId id="316" r:id="rId23"/>
    <p:sldId id="317" r:id="rId24"/>
    <p:sldId id="374" r:id="rId25"/>
    <p:sldId id="375" r:id="rId26"/>
    <p:sldId id="318" r:id="rId27"/>
    <p:sldId id="263" r:id="rId28"/>
    <p:sldId id="293" r:id="rId29"/>
    <p:sldId id="389" r:id="rId30"/>
    <p:sldId id="299" r:id="rId31"/>
    <p:sldId id="314" r:id="rId32"/>
    <p:sldId id="378" r:id="rId33"/>
    <p:sldId id="379" r:id="rId34"/>
    <p:sldId id="323" r:id="rId35"/>
    <p:sldId id="327" r:id="rId36"/>
    <p:sldId id="324" r:id="rId37"/>
    <p:sldId id="380" r:id="rId38"/>
    <p:sldId id="325" r:id="rId39"/>
    <p:sldId id="326" r:id="rId40"/>
    <p:sldId id="321" r:id="rId41"/>
    <p:sldId id="319" r:id="rId42"/>
    <p:sldId id="304" r:id="rId43"/>
    <p:sldId id="306" r:id="rId44"/>
    <p:sldId id="390" r:id="rId45"/>
    <p:sldId id="305" r:id="rId46"/>
    <p:sldId id="303" r:id="rId47"/>
    <p:sldId id="307" r:id="rId48"/>
    <p:sldId id="391" r:id="rId49"/>
    <p:sldId id="310" r:id="rId50"/>
    <p:sldId id="331" r:id="rId51"/>
    <p:sldId id="388" r:id="rId52"/>
    <p:sldId id="333" r:id="rId53"/>
    <p:sldId id="339" r:id="rId54"/>
    <p:sldId id="336" r:id="rId55"/>
    <p:sldId id="335" r:id="rId56"/>
    <p:sldId id="332" r:id="rId57"/>
    <p:sldId id="334" r:id="rId58"/>
    <p:sldId id="337" r:id="rId59"/>
    <p:sldId id="338" r:id="rId60"/>
    <p:sldId id="340" r:id="rId61"/>
    <p:sldId id="341" r:id="rId62"/>
    <p:sldId id="342" r:id="rId63"/>
    <p:sldId id="343" r:id="rId64"/>
    <p:sldId id="344" r:id="rId65"/>
    <p:sldId id="345" r:id="rId66"/>
    <p:sldId id="355" r:id="rId67"/>
    <p:sldId id="357" r:id="rId68"/>
    <p:sldId id="354" r:id="rId69"/>
    <p:sldId id="358" r:id="rId70"/>
    <p:sldId id="359" r:id="rId71"/>
    <p:sldId id="360" r:id="rId72"/>
    <p:sldId id="383" r:id="rId73"/>
    <p:sldId id="366" r:id="rId74"/>
    <p:sldId id="367" r:id="rId75"/>
    <p:sldId id="384" r:id="rId76"/>
    <p:sldId id="370" r:id="rId77"/>
    <p:sldId id="369" r:id="rId78"/>
    <p:sldId id="361" r:id="rId79"/>
    <p:sldId id="381" r:id="rId80"/>
    <p:sldId id="356" r:id="rId81"/>
    <p:sldId id="363" r:id="rId82"/>
    <p:sldId id="364" r:id="rId83"/>
    <p:sldId id="365" r:id="rId84"/>
    <p:sldId id="385" r:id="rId8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D9B4D9C-D379-B84D-9E3E-83A9894C0081}">
          <p14:sldIdLst>
            <p14:sldId id="346"/>
            <p14:sldId id="347"/>
            <p14:sldId id="386"/>
            <p14:sldId id="393"/>
            <p14:sldId id="348"/>
          </p14:sldIdLst>
        </p14:section>
        <p14:section name="Managed identities" id="{BB75B852-876E-AB44-A27C-5582A3844BA0}">
          <p14:sldIdLst>
            <p14:sldId id="311"/>
            <p14:sldId id="312"/>
            <p14:sldId id="313"/>
            <p14:sldId id="320"/>
            <p14:sldId id="371"/>
            <p14:sldId id="372"/>
            <p14:sldId id="291"/>
            <p14:sldId id="373"/>
            <p14:sldId id="315"/>
            <p14:sldId id="301"/>
            <p14:sldId id="350"/>
            <p14:sldId id="392"/>
            <p14:sldId id="353"/>
            <p14:sldId id="316"/>
            <p14:sldId id="317"/>
            <p14:sldId id="374"/>
            <p14:sldId id="375"/>
            <p14:sldId id="318"/>
            <p14:sldId id="263"/>
            <p14:sldId id="293"/>
            <p14:sldId id="389"/>
            <p14:sldId id="299"/>
          </p14:sldIdLst>
        </p14:section>
        <p14:section name="Hybrid identities" id="{E9B369DC-D664-F044-BA54-DBE1899FA2E3}">
          <p14:sldIdLst>
            <p14:sldId id="314"/>
            <p14:sldId id="378"/>
            <p14:sldId id="379"/>
            <p14:sldId id="323"/>
            <p14:sldId id="327"/>
            <p14:sldId id="324"/>
            <p14:sldId id="380"/>
            <p14:sldId id="325"/>
            <p14:sldId id="326"/>
          </p14:sldIdLst>
        </p14:section>
        <p14:section name="Identity Providers" id="{44BD7D34-68A3-B54C-A74F-2DCDA5510AE6}">
          <p14:sldIdLst>
            <p14:sldId id="321"/>
            <p14:sldId id="319"/>
            <p14:sldId id="304"/>
            <p14:sldId id="306"/>
            <p14:sldId id="390"/>
            <p14:sldId id="305"/>
            <p14:sldId id="303"/>
            <p14:sldId id="307"/>
            <p14:sldId id="391"/>
            <p14:sldId id="310"/>
          </p14:sldIdLst>
        </p14:section>
        <p14:section name="Data security" id="{F98CB76C-A4AB-8744-A073-57DE14B9A115}">
          <p14:sldIdLst>
            <p14:sldId id="331"/>
            <p14:sldId id="388"/>
            <p14:sldId id="333"/>
            <p14:sldId id="339"/>
            <p14:sldId id="336"/>
            <p14:sldId id="335"/>
            <p14:sldId id="332"/>
            <p14:sldId id="334"/>
            <p14:sldId id="337"/>
            <p14:sldId id="338"/>
          </p14:sldIdLst>
        </p14:section>
        <p14:section name="RBAC strategy" id="{ADC1969E-6B5B-3643-8EC5-F6FDD21D6972}">
          <p14:sldIdLst>
            <p14:sldId id="340"/>
            <p14:sldId id="341"/>
            <p14:sldId id="342"/>
            <p14:sldId id="343"/>
            <p14:sldId id="344"/>
            <p14:sldId id="345"/>
          </p14:sldIdLst>
        </p14:section>
        <p14:section name="Security Solution" id="{56E9C1A2-AB7C-9147-8DE7-17EC11AE933D}">
          <p14:sldIdLst>
            <p14:sldId id="355"/>
            <p14:sldId id="357"/>
            <p14:sldId id="354"/>
            <p14:sldId id="358"/>
            <p14:sldId id="359"/>
            <p14:sldId id="360"/>
            <p14:sldId id="383"/>
            <p14:sldId id="366"/>
            <p14:sldId id="367"/>
            <p14:sldId id="384"/>
            <p14:sldId id="370"/>
            <p14:sldId id="369"/>
            <p14:sldId id="361"/>
            <p14:sldId id="381"/>
            <p14:sldId id="356"/>
            <p14:sldId id="363"/>
            <p14:sldId id="364"/>
            <p14:sldId id="365"/>
            <p14:sldId id="38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198" autoAdjust="0"/>
    <p:restoredTop sz="70826" autoAdjust="0"/>
  </p:normalViewPr>
  <p:slideViewPr>
    <p:cSldViewPr snapToGrid="0">
      <p:cViewPr varScale="1">
        <p:scale>
          <a:sx n="65" d="100"/>
          <a:sy n="65" d="100"/>
        </p:scale>
        <p:origin x="432" y="39"/>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08" d="100"/>
          <a:sy n="108" d="100"/>
        </p:scale>
        <p:origin x="2720"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slideMaster" Target="slideMasters/slideMaster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notesMaster" Target="notesMasters/notesMaster1.xml"/><Relationship Id="rId4" Type="http://schemas.openxmlformats.org/officeDocument/2006/relationships/slideMaster" Target="slideMasters/slideMaster2.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DD3D5F-E149-46DF-9DCA-EAF6439D8FBC}" type="doc">
      <dgm:prSet loTypeId="urn:microsoft.com/office/officeart/2008/layout/AlternatingHexagons" loCatId="list" qsTypeId="urn:microsoft.com/office/officeart/2005/8/quickstyle/simple1" qsCatId="simple" csTypeId="urn:microsoft.com/office/officeart/2005/8/colors/accent6_2" csCatId="accent6" phldr="1"/>
      <dgm:spPr/>
      <dgm:t>
        <a:bodyPr/>
        <a:lstStyle/>
        <a:p>
          <a:endParaRPr lang="en-US"/>
        </a:p>
      </dgm:t>
    </dgm:pt>
    <dgm:pt modelId="{EEA06D5F-AEF1-4E25-81CB-378F9FBE7219}">
      <dgm:prSet phldrT="[Text]"/>
      <dgm:spPr/>
      <dgm:t>
        <a:bodyPr/>
        <a:lstStyle/>
        <a:p>
          <a:r>
            <a:rPr lang="en-US" dirty="0">
              <a:solidFill>
                <a:schemeClr val="tx1"/>
              </a:solidFill>
            </a:rPr>
            <a:t>Managed Identities</a:t>
          </a:r>
        </a:p>
      </dgm:t>
    </dgm:pt>
    <dgm:pt modelId="{0EA01D4C-DCEC-4CCE-B653-535F0EB94404}" type="parTrans" cxnId="{7C30BBA6-1795-4AD1-94AD-5D1D9ABD1214}">
      <dgm:prSet/>
      <dgm:spPr/>
      <dgm:t>
        <a:bodyPr/>
        <a:lstStyle/>
        <a:p>
          <a:endParaRPr lang="en-US">
            <a:solidFill>
              <a:schemeClr val="tx1"/>
            </a:solidFill>
          </a:endParaRPr>
        </a:p>
      </dgm:t>
    </dgm:pt>
    <dgm:pt modelId="{BBFAC1CF-FB45-4815-B4AD-A0064D1B9DF7}" type="sibTrans" cxnId="{7C30BBA6-1795-4AD1-94AD-5D1D9ABD1214}">
      <dgm:prSet/>
      <dgm:spPr/>
      <dgm:t>
        <a:bodyPr/>
        <a:lstStyle/>
        <a:p>
          <a:endParaRPr lang="en-US">
            <a:solidFill>
              <a:schemeClr val="tx1"/>
            </a:solidFill>
          </a:endParaRPr>
        </a:p>
      </dgm:t>
    </dgm:pt>
    <dgm:pt modelId="{E219CF06-472A-4D49-B22F-B44B8895BA3A}">
      <dgm:prSet phldrT="[Text]"/>
      <dgm:spPr/>
      <dgm:t>
        <a:bodyPr/>
        <a:lstStyle/>
        <a:p>
          <a:r>
            <a:rPr lang="en-US" dirty="0">
              <a:solidFill>
                <a:schemeClr val="tx1"/>
              </a:solidFill>
            </a:rPr>
            <a:t>Hybrid Identities</a:t>
          </a:r>
        </a:p>
      </dgm:t>
    </dgm:pt>
    <dgm:pt modelId="{95EC2EC8-4960-4072-92C2-F538E64D06D2}" type="parTrans" cxnId="{99EEE80D-46BA-4C67-9D05-1375665531D7}">
      <dgm:prSet/>
      <dgm:spPr/>
      <dgm:t>
        <a:bodyPr/>
        <a:lstStyle/>
        <a:p>
          <a:endParaRPr lang="en-US">
            <a:solidFill>
              <a:schemeClr val="tx1"/>
            </a:solidFill>
          </a:endParaRPr>
        </a:p>
      </dgm:t>
    </dgm:pt>
    <dgm:pt modelId="{C4597EB7-4DD7-4A88-B983-92F911392E69}" type="sibTrans" cxnId="{99EEE80D-46BA-4C67-9D05-1375665531D7}">
      <dgm:prSet/>
      <dgm:spPr/>
      <dgm:t>
        <a:bodyPr/>
        <a:lstStyle/>
        <a:p>
          <a:endParaRPr lang="en-US">
            <a:solidFill>
              <a:schemeClr val="tx1"/>
            </a:solidFill>
          </a:endParaRPr>
        </a:p>
      </dgm:t>
    </dgm:pt>
    <dgm:pt modelId="{0E1756FE-9A0E-40C2-AF27-BEDB22587F4C}">
      <dgm:prSet phldrT="[Text]"/>
      <dgm:spPr/>
      <dgm:t>
        <a:bodyPr/>
        <a:lstStyle/>
        <a:p>
          <a:r>
            <a:rPr lang="en-US" dirty="0">
              <a:solidFill>
                <a:schemeClr val="tx1"/>
              </a:solidFill>
            </a:rPr>
            <a:t>Identity Providers</a:t>
          </a:r>
        </a:p>
      </dgm:t>
    </dgm:pt>
    <dgm:pt modelId="{126B296A-DE0A-4D6F-B72A-CABD3A1D5C4A}" type="parTrans" cxnId="{64BFD0F3-AB7F-4A18-AB3F-A1C6A3B4F65A}">
      <dgm:prSet/>
      <dgm:spPr/>
      <dgm:t>
        <a:bodyPr/>
        <a:lstStyle/>
        <a:p>
          <a:endParaRPr lang="en-US">
            <a:solidFill>
              <a:schemeClr val="tx1"/>
            </a:solidFill>
          </a:endParaRPr>
        </a:p>
      </dgm:t>
    </dgm:pt>
    <dgm:pt modelId="{AC5AD43E-8BA6-40C9-90EE-24F45AB1BC51}" type="sibTrans" cxnId="{64BFD0F3-AB7F-4A18-AB3F-A1C6A3B4F65A}">
      <dgm:prSet/>
      <dgm:spPr/>
      <dgm:t>
        <a:bodyPr/>
        <a:lstStyle/>
        <a:p>
          <a:endParaRPr lang="en-US">
            <a:solidFill>
              <a:schemeClr val="tx1"/>
            </a:solidFill>
          </a:endParaRPr>
        </a:p>
      </dgm:t>
    </dgm:pt>
    <dgm:pt modelId="{2DE38695-58BA-4A8F-8BF2-B4AF6597D3FC}">
      <dgm:prSet phldrT="[Text]"/>
      <dgm:spPr/>
      <dgm:t>
        <a:bodyPr/>
        <a:lstStyle/>
        <a:p>
          <a:r>
            <a:rPr lang="en-US" dirty="0">
              <a:solidFill>
                <a:schemeClr val="tx1"/>
              </a:solidFill>
            </a:rPr>
            <a:t>Data Security</a:t>
          </a:r>
        </a:p>
      </dgm:t>
    </dgm:pt>
    <dgm:pt modelId="{B6DEECF7-E0A9-4192-A96C-F610FC2A1389}" type="parTrans" cxnId="{92B270C0-52B8-49C3-8698-DAB9C0880155}">
      <dgm:prSet/>
      <dgm:spPr/>
      <dgm:t>
        <a:bodyPr/>
        <a:lstStyle/>
        <a:p>
          <a:endParaRPr lang="en-US">
            <a:solidFill>
              <a:schemeClr val="tx1"/>
            </a:solidFill>
          </a:endParaRPr>
        </a:p>
      </dgm:t>
    </dgm:pt>
    <dgm:pt modelId="{50C5104F-FEB7-4B02-AC0F-6A450247F1CD}" type="sibTrans" cxnId="{92B270C0-52B8-49C3-8698-DAB9C0880155}">
      <dgm:prSet/>
      <dgm:spPr/>
      <dgm:t>
        <a:bodyPr/>
        <a:lstStyle/>
        <a:p>
          <a:endParaRPr lang="en-US">
            <a:solidFill>
              <a:schemeClr val="tx1"/>
            </a:solidFill>
          </a:endParaRPr>
        </a:p>
      </dgm:t>
    </dgm:pt>
    <dgm:pt modelId="{6A4FCFFA-444B-43DD-9046-3AADE5D1F4C9}">
      <dgm:prSet phldrT="[Text]"/>
      <dgm:spPr/>
      <dgm:t>
        <a:bodyPr/>
        <a:lstStyle/>
        <a:p>
          <a:r>
            <a:rPr lang="en-US" dirty="0">
              <a:solidFill>
                <a:schemeClr val="tx1"/>
              </a:solidFill>
            </a:rPr>
            <a:t>RBAC</a:t>
          </a:r>
        </a:p>
      </dgm:t>
    </dgm:pt>
    <dgm:pt modelId="{6FBD2B74-C1A1-43FE-A588-225B50F80240}" type="parTrans" cxnId="{0438D83B-F945-4B4E-B4C3-D754C38CB87A}">
      <dgm:prSet/>
      <dgm:spPr/>
      <dgm:t>
        <a:bodyPr/>
        <a:lstStyle/>
        <a:p>
          <a:endParaRPr lang="en-US">
            <a:solidFill>
              <a:schemeClr val="tx1"/>
            </a:solidFill>
          </a:endParaRPr>
        </a:p>
      </dgm:t>
    </dgm:pt>
    <dgm:pt modelId="{6194E1D2-9BCB-4BC2-A5C1-B5C7213CB280}" type="sibTrans" cxnId="{0438D83B-F945-4B4E-B4C3-D754C38CB87A}">
      <dgm:prSet/>
      <dgm:spPr/>
      <dgm:t>
        <a:bodyPr/>
        <a:lstStyle/>
        <a:p>
          <a:endParaRPr lang="en-US">
            <a:solidFill>
              <a:schemeClr val="tx1"/>
            </a:solidFill>
          </a:endParaRPr>
        </a:p>
      </dgm:t>
    </dgm:pt>
    <dgm:pt modelId="{351FC134-8697-4C99-AFA8-B90BC49F3901}" type="pres">
      <dgm:prSet presAssocID="{A6DD3D5F-E149-46DF-9DCA-EAF6439D8FBC}" presName="Name0" presStyleCnt="0">
        <dgm:presLayoutVars>
          <dgm:chMax/>
          <dgm:chPref/>
          <dgm:dir/>
          <dgm:animLvl val="lvl"/>
        </dgm:presLayoutVars>
      </dgm:prSet>
      <dgm:spPr/>
    </dgm:pt>
    <dgm:pt modelId="{C27083B2-9A0F-4FFA-BCE6-5FCE9BF5DF4C}" type="pres">
      <dgm:prSet presAssocID="{EEA06D5F-AEF1-4E25-81CB-378F9FBE7219}" presName="composite" presStyleCnt="0"/>
      <dgm:spPr/>
    </dgm:pt>
    <dgm:pt modelId="{7FFF41F5-4B85-4283-89BC-F72BB1DCDF17}" type="pres">
      <dgm:prSet presAssocID="{EEA06D5F-AEF1-4E25-81CB-378F9FBE7219}" presName="Parent1" presStyleLbl="node1" presStyleIdx="0" presStyleCnt="10">
        <dgm:presLayoutVars>
          <dgm:chMax val="1"/>
          <dgm:chPref val="1"/>
          <dgm:bulletEnabled val="1"/>
        </dgm:presLayoutVars>
      </dgm:prSet>
      <dgm:spPr/>
    </dgm:pt>
    <dgm:pt modelId="{9A53782E-84B7-495E-BB96-20026BD94B97}" type="pres">
      <dgm:prSet presAssocID="{EEA06D5F-AEF1-4E25-81CB-378F9FBE7219}" presName="Childtext1" presStyleLbl="revTx" presStyleIdx="0" presStyleCnt="5">
        <dgm:presLayoutVars>
          <dgm:chMax val="0"/>
          <dgm:chPref val="0"/>
          <dgm:bulletEnabled val="1"/>
        </dgm:presLayoutVars>
      </dgm:prSet>
      <dgm:spPr/>
    </dgm:pt>
    <dgm:pt modelId="{C8F46EF9-A892-40FC-8AFD-0A2A27FD9B8E}" type="pres">
      <dgm:prSet presAssocID="{EEA06D5F-AEF1-4E25-81CB-378F9FBE7219}" presName="BalanceSpacing" presStyleCnt="0"/>
      <dgm:spPr/>
    </dgm:pt>
    <dgm:pt modelId="{E418E733-20C6-49A0-997F-9C6B8905BA95}" type="pres">
      <dgm:prSet presAssocID="{EEA06D5F-AEF1-4E25-81CB-378F9FBE7219}" presName="BalanceSpacing1" presStyleCnt="0"/>
      <dgm:spPr/>
    </dgm:pt>
    <dgm:pt modelId="{9A30A22A-4099-4164-B490-37968B1380F3}" type="pres">
      <dgm:prSet presAssocID="{BBFAC1CF-FB45-4815-B4AD-A0064D1B9DF7}" presName="Accent1Text" presStyleLbl="node1" presStyleIdx="1" presStyleCnt="10"/>
      <dgm:spPr/>
    </dgm:pt>
    <dgm:pt modelId="{F78791F6-8845-4D85-8FCC-3525878660B6}" type="pres">
      <dgm:prSet presAssocID="{BBFAC1CF-FB45-4815-B4AD-A0064D1B9DF7}" presName="spaceBetweenRectangles" presStyleCnt="0"/>
      <dgm:spPr/>
    </dgm:pt>
    <dgm:pt modelId="{82F54AC2-4FE0-482E-BC67-BF735496D70F}" type="pres">
      <dgm:prSet presAssocID="{E219CF06-472A-4D49-B22F-B44B8895BA3A}" presName="composite" presStyleCnt="0"/>
      <dgm:spPr/>
    </dgm:pt>
    <dgm:pt modelId="{086C4028-E570-4C97-805F-0C7D8D7F5D26}" type="pres">
      <dgm:prSet presAssocID="{E219CF06-472A-4D49-B22F-B44B8895BA3A}" presName="Parent1" presStyleLbl="node1" presStyleIdx="2" presStyleCnt="10">
        <dgm:presLayoutVars>
          <dgm:chMax val="1"/>
          <dgm:chPref val="1"/>
          <dgm:bulletEnabled val="1"/>
        </dgm:presLayoutVars>
      </dgm:prSet>
      <dgm:spPr/>
    </dgm:pt>
    <dgm:pt modelId="{24AAF4F4-6396-4EA2-8E83-1A293A16235A}" type="pres">
      <dgm:prSet presAssocID="{E219CF06-472A-4D49-B22F-B44B8895BA3A}" presName="Childtext1" presStyleLbl="revTx" presStyleIdx="1" presStyleCnt="5">
        <dgm:presLayoutVars>
          <dgm:chMax val="0"/>
          <dgm:chPref val="0"/>
          <dgm:bulletEnabled val="1"/>
        </dgm:presLayoutVars>
      </dgm:prSet>
      <dgm:spPr/>
    </dgm:pt>
    <dgm:pt modelId="{9650F368-4B1D-485E-8077-0AC20E234246}" type="pres">
      <dgm:prSet presAssocID="{E219CF06-472A-4D49-B22F-B44B8895BA3A}" presName="BalanceSpacing" presStyleCnt="0"/>
      <dgm:spPr/>
    </dgm:pt>
    <dgm:pt modelId="{DC6FACF7-392E-41F7-A5FA-ABE3E62E537F}" type="pres">
      <dgm:prSet presAssocID="{E219CF06-472A-4D49-B22F-B44B8895BA3A}" presName="BalanceSpacing1" presStyleCnt="0"/>
      <dgm:spPr/>
    </dgm:pt>
    <dgm:pt modelId="{9389B828-6B7F-4CD3-880B-C6216114697F}" type="pres">
      <dgm:prSet presAssocID="{C4597EB7-4DD7-4A88-B983-92F911392E69}" presName="Accent1Text" presStyleLbl="node1" presStyleIdx="3" presStyleCnt="10"/>
      <dgm:spPr/>
    </dgm:pt>
    <dgm:pt modelId="{DF294135-5988-4E7D-9923-8C52B674575C}" type="pres">
      <dgm:prSet presAssocID="{C4597EB7-4DD7-4A88-B983-92F911392E69}" presName="spaceBetweenRectangles" presStyleCnt="0"/>
      <dgm:spPr/>
    </dgm:pt>
    <dgm:pt modelId="{EAA7EB19-32E9-4F0C-9F6C-24E51D82C78B}" type="pres">
      <dgm:prSet presAssocID="{0E1756FE-9A0E-40C2-AF27-BEDB22587F4C}" presName="composite" presStyleCnt="0"/>
      <dgm:spPr/>
    </dgm:pt>
    <dgm:pt modelId="{8E02C9CA-7E47-4C0E-9D64-9A4547D3E10B}" type="pres">
      <dgm:prSet presAssocID="{0E1756FE-9A0E-40C2-AF27-BEDB22587F4C}" presName="Parent1" presStyleLbl="node1" presStyleIdx="4" presStyleCnt="10">
        <dgm:presLayoutVars>
          <dgm:chMax val="1"/>
          <dgm:chPref val="1"/>
          <dgm:bulletEnabled val="1"/>
        </dgm:presLayoutVars>
      </dgm:prSet>
      <dgm:spPr/>
    </dgm:pt>
    <dgm:pt modelId="{3617D18F-FC41-4379-8912-3757CD3B8A92}" type="pres">
      <dgm:prSet presAssocID="{0E1756FE-9A0E-40C2-AF27-BEDB22587F4C}" presName="Childtext1" presStyleLbl="revTx" presStyleIdx="2" presStyleCnt="5">
        <dgm:presLayoutVars>
          <dgm:chMax val="0"/>
          <dgm:chPref val="0"/>
          <dgm:bulletEnabled val="1"/>
        </dgm:presLayoutVars>
      </dgm:prSet>
      <dgm:spPr/>
    </dgm:pt>
    <dgm:pt modelId="{F28AB40F-93CA-4F5C-ADC0-1B28CAD0E87C}" type="pres">
      <dgm:prSet presAssocID="{0E1756FE-9A0E-40C2-AF27-BEDB22587F4C}" presName="BalanceSpacing" presStyleCnt="0"/>
      <dgm:spPr/>
    </dgm:pt>
    <dgm:pt modelId="{FD8EA8C7-F262-4730-8888-4B7638BDBF47}" type="pres">
      <dgm:prSet presAssocID="{0E1756FE-9A0E-40C2-AF27-BEDB22587F4C}" presName="BalanceSpacing1" presStyleCnt="0"/>
      <dgm:spPr/>
    </dgm:pt>
    <dgm:pt modelId="{49CC989F-47AD-4C12-A6F8-6A4849D90237}" type="pres">
      <dgm:prSet presAssocID="{AC5AD43E-8BA6-40C9-90EE-24F45AB1BC51}" presName="Accent1Text" presStyleLbl="node1" presStyleIdx="5" presStyleCnt="10"/>
      <dgm:spPr/>
    </dgm:pt>
    <dgm:pt modelId="{9D245871-3433-44B1-B19B-6FCC891E4FD9}" type="pres">
      <dgm:prSet presAssocID="{AC5AD43E-8BA6-40C9-90EE-24F45AB1BC51}" presName="spaceBetweenRectangles" presStyleCnt="0"/>
      <dgm:spPr/>
    </dgm:pt>
    <dgm:pt modelId="{F1514F44-26EE-40F7-8EF7-D089CA9FBB32}" type="pres">
      <dgm:prSet presAssocID="{2DE38695-58BA-4A8F-8BF2-B4AF6597D3FC}" presName="composite" presStyleCnt="0"/>
      <dgm:spPr/>
    </dgm:pt>
    <dgm:pt modelId="{1CF68D52-AC71-446A-824B-331D380D19AB}" type="pres">
      <dgm:prSet presAssocID="{2DE38695-58BA-4A8F-8BF2-B4AF6597D3FC}" presName="Parent1" presStyleLbl="node1" presStyleIdx="6" presStyleCnt="10">
        <dgm:presLayoutVars>
          <dgm:chMax val="1"/>
          <dgm:chPref val="1"/>
          <dgm:bulletEnabled val="1"/>
        </dgm:presLayoutVars>
      </dgm:prSet>
      <dgm:spPr/>
    </dgm:pt>
    <dgm:pt modelId="{8803F8D3-B9BA-46F4-8DA3-658EBC5AC972}" type="pres">
      <dgm:prSet presAssocID="{2DE38695-58BA-4A8F-8BF2-B4AF6597D3FC}" presName="Childtext1" presStyleLbl="revTx" presStyleIdx="3" presStyleCnt="5">
        <dgm:presLayoutVars>
          <dgm:chMax val="0"/>
          <dgm:chPref val="0"/>
          <dgm:bulletEnabled val="1"/>
        </dgm:presLayoutVars>
      </dgm:prSet>
      <dgm:spPr/>
    </dgm:pt>
    <dgm:pt modelId="{32317E29-73A1-4ECB-B0CE-0AC1152A6D7A}" type="pres">
      <dgm:prSet presAssocID="{2DE38695-58BA-4A8F-8BF2-B4AF6597D3FC}" presName="BalanceSpacing" presStyleCnt="0"/>
      <dgm:spPr/>
    </dgm:pt>
    <dgm:pt modelId="{86F6CEF1-E9C1-45F5-AA7F-64834AE30BDA}" type="pres">
      <dgm:prSet presAssocID="{2DE38695-58BA-4A8F-8BF2-B4AF6597D3FC}" presName="BalanceSpacing1" presStyleCnt="0"/>
      <dgm:spPr/>
    </dgm:pt>
    <dgm:pt modelId="{73478D76-B81E-4F9D-AE2D-0BE77E0EB995}" type="pres">
      <dgm:prSet presAssocID="{50C5104F-FEB7-4B02-AC0F-6A450247F1CD}" presName="Accent1Text" presStyleLbl="node1" presStyleIdx="7" presStyleCnt="10"/>
      <dgm:spPr/>
    </dgm:pt>
    <dgm:pt modelId="{9D5831D7-E95D-4015-91C3-1CCD92511EF4}" type="pres">
      <dgm:prSet presAssocID="{50C5104F-FEB7-4B02-AC0F-6A450247F1CD}" presName="spaceBetweenRectangles" presStyleCnt="0"/>
      <dgm:spPr/>
    </dgm:pt>
    <dgm:pt modelId="{CF898DA2-6F81-451A-AECD-1911346E514C}" type="pres">
      <dgm:prSet presAssocID="{6A4FCFFA-444B-43DD-9046-3AADE5D1F4C9}" presName="composite" presStyleCnt="0"/>
      <dgm:spPr/>
    </dgm:pt>
    <dgm:pt modelId="{E73095F5-EF93-4F9E-8583-9070C4DC8D56}" type="pres">
      <dgm:prSet presAssocID="{6A4FCFFA-444B-43DD-9046-3AADE5D1F4C9}" presName="Parent1" presStyleLbl="node1" presStyleIdx="8" presStyleCnt="10">
        <dgm:presLayoutVars>
          <dgm:chMax val="1"/>
          <dgm:chPref val="1"/>
          <dgm:bulletEnabled val="1"/>
        </dgm:presLayoutVars>
      </dgm:prSet>
      <dgm:spPr/>
    </dgm:pt>
    <dgm:pt modelId="{C2B784D3-9D62-40FC-ABC8-96FCE8DD5438}" type="pres">
      <dgm:prSet presAssocID="{6A4FCFFA-444B-43DD-9046-3AADE5D1F4C9}" presName="Childtext1" presStyleLbl="revTx" presStyleIdx="4" presStyleCnt="5">
        <dgm:presLayoutVars>
          <dgm:chMax val="0"/>
          <dgm:chPref val="0"/>
          <dgm:bulletEnabled val="1"/>
        </dgm:presLayoutVars>
      </dgm:prSet>
      <dgm:spPr/>
    </dgm:pt>
    <dgm:pt modelId="{30287C06-B12B-460F-B06F-824E656077A3}" type="pres">
      <dgm:prSet presAssocID="{6A4FCFFA-444B-43DD-9046-3AADE5D1F4C9}" presName="BalanceSpacing" presStyleCnt="0"/>
      <dgm:spPr/>
    </dgm:pt>
    <dgm:pt modelId="{8B212C20-315A-4768-A71F-7A0141457EA2}" type="pres">
      <dgm:prSet presAssocID="{6A4FCFFA-444B-43DD-9046-3AADE5D1F4C9}" presName="BalanceSpacing1" presStyleCnt="0"/>
      <dgm:spPr/>
    </dgm:pt>
    <dgm:pt modelId="{3B24438F-B54F-4578-A2ED-266B850D189B}" type="pres">
      <dgm:prSet presAssocID="{6194E1D2-9BCB-4BC2-A5C1-B5C7213CB280}" presName="Accent1Text" presStyleLbl="node1" presStyleIdx="9" presStyleCnt="10"/>
      <dgm:spPr/>
    </dgm:pt>
  </dgm:ptLst>
  <dgm:cxnLst>
    <dgm:cxn modelId="{99EEE80D-46BA-4C67-9D05-1375665531D7}" srcId="{A6DD3D5F-E149-46DF-9DCA-EAF6439D8FBC}" destId="{E219CF06-472A-4D49-B22F-B44B8895BA3A}" srcOrd="1" destOrd="0" parTransId="{95EC2EC8-4960-4072-92C2-F538E64D06D2}" sibTransId="{C4597EB7-4DD7-4A88-B983-92F911392E69}"/>
    <dgm:cxn modelId="{F4D17E10-9832-644F-850D-B2DE5F5C7025}" type="presOf" srcId="{0E1756FE-9A0E-40C2-AF27-BEDB22587F4C}" destId="{8E02C9CA-7E47-4C0E-9D64-9A4547D3E10B}" srcOrd="0" destOrd="0" presId="urn:microsoft.com/office/officeart/2008/layout/AlternatingHexagons"/>
    <dgm:cxn modelId="{E68A5911-EE07-A140-9DE5-FD80233153DE}" type="presOf" srcId="{E219CF06-472A-4D49-B22F-B44B8895BA3A}" destId="{086C4028-E570-4C97-805F-0C7D8D7F5D26}" srcOrd="0" destOrd="0" presId="urn:microsoft.com/office/officeart/2008/layout/AlternatingHexagons"/>
    <dgm:cxn modelId="{89E92D21-1961-7E46-AC23-02DBB8E3F48D}" type="presOf" srcId="{6A4FCFFA-444B-43DD-9046-3AADE5D1F4C9}" destId="{E73095F5-EF93-4F9E-8583-9070C4DC8D56}" srcOrd="0" destOrd="0" presId="urn:microsoft.com/office/officeart/2008/layout/AlternatingHexagons"/>
    <dgm:cxn modelId="{7A808928-D50C-8F41-807D-0C1A39174A1B}" type="presOf" srcId="{50C5104F-FEB7-4B02-AC0F-6A450247F1CD}" destId="{73478D76-B81E-4F9D-AE2D-0BE77E0EB995}" srcOrd="0" destOrd="0" presId="urn:microsoft.com/office/officeart/2008/layout/AlternatingHexagons"/>
    <dgm:cxn modelId="{0438D83B-F945-4B4E-B4C3-D754C38CB87A}" srcId="{A6DD3D5F-E149-46DF-9DCA-EAF6439D8FBC}" destId="{6A4FCFFA-444B-43DD-9046-3AADE5D1F4C9}" srcOrd="4" destOrd="0" parTransId="{6FBD2B74-C1A1-43FE-A588-225B50F80240}" sibTransId="{6194E1D2-9BCB-4BC2-A5C1-B5C7213CB280}"/>
    <dgm:cxn modelId="{EA31B246-4BA2-3C41-A012-631F9536FE9A}" type="presOf" srcId="{6194E1D2-9BCB-4BC2-A5C1-B5C7213CB280}" destId="{3B24438F-B54F-4578-A2ED-266B850D189B}" srcOrd="0" destOrd="0" presId="urn:microsoft.com/office/officeart/2008/layout/AlternatingHexagons"/>
    <dgm:cxn modelId="{A77C3D47-FC6F-CF41-9F48-6367ABFC67EB}" type="presOf" srcId="{A6DD3D5F-E149-46DF-9DCA-EAF6439D8FBC}" destId="{351FC134-8697-4C99-AFA8-B90BC49F3901}" srcOrd="0" destOrd="0" presId="urn:microsoft.com/office/officeart/2008/layout/AlternatingHexagons"/>
    <dgm:cxn modelId="{C676A654-C184-CB4B-A935-2EB82B9BC6C5}" type="presOf" srcId="{EEA06D5F-AEF1-4E25-81CB-378F9FBE7219}" destId="{7FFF41F5-4B85-4283-89BC-F72BB1DCDF17}" srcOrd="0" destOrd="0" presId="urn:microsoft.com/office/officeart/2008/layout/AlternatingHexagons"/>
    <dgm:cxn modelId="{35CDE077-742A-274E-BEC8-DA504EBE68B8}" type="presOf" srcId="{2DE38695-58BA-4A8F-8BF2-B4AF6597D3FC}" destId="{1CF68D52-AC71-446A-824B-331D380D19AB}" srcOrd="0" destOrd="0" presId="urn:microsoft.com/office/officeart/2008/layout/AlternatingHexagons"/>
    <dgm:cxn modelId="{7C30BBA6-1795-4AD1-94AD-5D1D9ABD1214}" srcId="{A6DD3D5F-E149-46DF-9DCA-EAF6439D8FBC}" destId="{EEA06D5F-AEF1-4E25-81CB-378F9FBE7219}" srcOrd="0" destOrd="0" parTransId="{0EA01D4C-DCEC-4CCE-B653-535F0EB94404}" sibTransId="{BBFAC1CF-FB45-4815-B4AD-A0064D1B9DF7}"/>
    <dgm:cxn modelId="{92B270C0-52B8-49C3-8698-DAB9C0880155}" srcId="{A6DD3D5F-E149-46DF-9DCA-EAF6439D8FBC}" destId="{2DE38695-58BA-4A8F-8BF2-B4AF6597D3FC}" srcOrd="3" destOrd="0" parTransId="{B6DEECF7-E0A9-4192-A96C-F610FC2A1389}" sibTransId="{50C5104F-FEB7-4B02-AC0F-6A450247F1CD}"/>
    <dgm:cxn modelId="{C30E05CD-1FC1-2942-826E-4B639A57EB1C}" type="presOf" srcId="{AC5AD43E-8BA6-40C9-90EE-24F45AB1BC51}" destId="{49CC989F-47AD-4C12-A6F8-6A4849D90237}" srcOrd="0" destOrd="0" presId="urn:microsoft.com/office/officeart/2008/layout/AlternatingHexagons"/>
    <dgm:cxn modelId="{416B5EDB-3478-9144-B313-C2B72B2CE787}" type="presOf" srcId="{BBFAC1CF-FB45-4815-B4AD-A0064D1B9DF7}" destId="{9A30A22A-4099-4164-B490-37968B1380F3}" srcOrd="0" destOrd="0" presId="urn:microsoft.com/office/officeart/2008/layout/AlternatingHexagons"/>
    <dgm:cxn modelId="{6B0CA8F2-BD04-9048-8F2F-D70D58980ECA}" type="presOf" srcId="{C4597EB7-4DD7-4A88-B983-92F911392E69}" destId="{9389B828-6B7F-4CD3-880B-C6216114697F}" srcOrd="0" destOrd="0" presId="urn:microsoft.com/office/officeart/2008/layout/AlternatingHexagons"/>
    <dgm:cxn modelId="{64BFD0F3-AB7F-4A18-AB3F-A1C6A3B4F65A}" srcId="{A6DD3D5F-E149-46DF-9DCA-EAF6439D8FBC}" destId="{0E1756FE-9A0E-40C2-AF27-BEDB22587F4C}" srcOrd="2" destOrd="0" parTransId="{126B296A-DE0A-4D6F-B72A-CABD3A1D5C4A}" sibTransId="{AC5AD43E-8BA6-40C9-90EE-24F45AB1BC51}"/>
    <dgm:cxn modelId="{ADF5C57F-3DF9-404C-AFA2-A4A8D16D15BD}" type="presParOf" srcId="{351FC134-8697-4C99-AFA8-B90BC49F3901}" destId="{C27083B2-9A0F-4FFA-BCE6-5FCE9BF5DF4C}" srcOrd="0" destOrd="0" presId="urn:microsoft.com/office/officeart/2008/layout/AlternatingHexagons"/>
    <dgm:cxn modelId="{4116CE35-B75E-814E-9D4D-F81EABCBA5EC}" type="presParOf" srcId="{C27083B2-9A0F-4FFA-BCE6-5FCE9BF5DF4C}" destId="{7FFF41F5-4B85-4283-89BC-F72BB1DCDF17}" srcOrd="0" destOrd="0" presId="urn:microsoft.com/office/officeart/2008/layout/AlternatingHexagons"/>
    <dgm:cxn modelId="{B2810942-0506-5740-BE76-8025557DBDD5}" type="presParOf" srcId="{C27083B2-9A0F-4FFA-BCE6-5FCE9BF5DF4C}" destId="{9A53782E-84B7-495E-BB96-20026BD94B97}" srcOrd="1" destOrd="0" presId="urn:microsoft.com/office/officeart/2008/layout/AlternatingHexagons"/>
    <dgm:cxn modelId="{A4A679A9-C9F3-DB46-9906-E4DCC5B17959}" type="presParOf" srcId="{C27083B2-9A0F-4FFA-BCE6-5FCE9BF5DF4C}" destId="{C8F46EF9-A892-40FC-8AFD-0A2A27FD9B8E}" srcOrd="2" destOrd="0" presId="urn:microsoft.com/office/officeart/2008/layout/AlternatingHexagons"/>
    <dgm:cxn modelId="{4E4B35AE-5C07-D540-A49B-DBB03112E1E2}" type="presParOf" srcId="{C27083B2-9A0F-4FFA-BCE6-5FCE9BF5DF4C}" destId="{E418E733-20C6-49A0-997F-9C6B8905BA95}" srcOrd="3" destOrd="0" presId="urn:microsoft.com/office/officeart/2008/layout/AlternatingHexagons"/>
    <dgm:cxn modelId="{D888739A-CD49-F94A-80A7-CAFD3147FAE9}" type="presParOf" srcId="{C27083B2-9A0F-4FFA-BCE6-5FCE9BF5DF4C}" destId="{9A30A22A-4099-4164-B490-37968B1380F3}" srcOrd="4" destOrd="0" presId="urn:microsoft.com/office/officeart/2008/layout/AlternatingHexagons"/>
    <dgm:cxn modelId="{1ED32081-E4B0-804E-8A34-C95225D1DD07}" type="presParOf" srcId="{351FC134-8697-4C99-AFA8-B90BC49F3901}" destId="{F78791F6-8845-4D85-8FCC-3525878660B6}" srcOrd="1" destOrd="0" presId="urn:microsoft.com/office/officeart/2008/layout/AlternatingHexagons"/>
    <dgm:cxn modelId="{D0EFA4A8-D248-C449-BB1B-E3C2EEF735CF}" type="presParOf" srcId="{351FC134-8697-4C99-AFA8-B90BC49F3901}" destId="{82F54AC2-4FE0-482E-BC67-BF735496D70F}" srcOrd="2" destOrd="0" presId="urn:microsoft.com/office/officeart/2008/layout/AlternatingHexagons"/>
    <dgm:cxn modelId="{AFA1FD90-5738-5249-A339-570FD6013B71}" type="presParOf" srcId="{82F54AC2-4FE0-482E-BC67-BF735496D70F}" destId="{086C4028-E570-4C97-805F-0C7D8D7F5D26}" srcOrd="0" destOrd="0" presId="urn:microsoft.com/office/officeart/2008/layout/AlternatingHexagons"/>
    <dgm:cxn modelId="{072E05F3-240D-7F40-88B5-A9464BAFC884}" type="presParOf" srcId="{82F54AC2-4FE0-482E-BC67-BF735496D70F}" destId="{24AAF4F4-6396-4EA2-8E83-1A293A16235A}" srcOrd="1" destOrd="0" presId="urn:microsoft.com/office/officeart/2008/layout/AlternatingHexagons"/>
    <dgm:cxn modelId="{6FDA3B21-51AE-124F-9BEE-6301E57929DC}" type="presParOf" srcId="{82F54AC2-4FE0-482E-BC67-BF735496D70F}" destId="{9650F368-4B1D-485E-8077-0AC20E234246}" srcOrd="2" destOrd="0" presId="urn:microsoft.com/office/officeart/2008/layout/AlternatingHexagons"/>
    <dgm:cxn modelId="{088E1167-1781-1A42-9DF8-15E7226F3675}" type="presParOf" srcId="{82F54AC2-4FE0-482E-BC67-BF735496D70F}" destId="{DC6FACF7-392E-41F7-A5FA-ABE3E62E537F}" srcOrd="3" destOrd="0" presId="urn:microsoft.com/office/officeart/2008/layout/AlternatingHexagons"/>
    <dgm:cxn modelId="{E706330B-7BB3-4B47-B65B-0914DA154614}" type="presParOf" srcId="{82F54AC2-4FE0-482E-BC67-BF735496D70F}" destId="{9389B828-6B7F-4CD3-880B-C6216114697F}" srcOrd="4" destOrd="0" presId="urn:microsoft.com/office/officeart/2008/layout/AlternatingHexagons"/>
    <dgm:cxn modelId="{978A6994-CB8A-CE46-A492-3D65C3C89072}" type="presParOf" srcId="{351FC134-8697-4C99-AFA8-B90BC49F3901}" destId="{DF294135-5988-4E7D-9923-8C52B674575C}" srcOrd="3" destOrd="0" presId="urn:microsoft.com/office/officeart/2008/layout/AlternatingHexagons"/>
    <dgm:cxn modelId="{2182A136-3F2D-884F-9AF3-3D5DB8610D79}" type="presParOf" srcId="{351FC134-8697-4C99-AFA8-B90BC49F3901}" destId="{EAA7EB19-32E9-4F0C-9F6C-24E51D82C78B}" srcOrd="4" destOrd="0" presId="urn:microsoft.com/office/officeart/2008/layout/AlternatingHexagons"/>
    <dgm:cxn modelId="{315BA5C8-FA34-BA4A-A8E5-C18B3F26F612}" type="presParOf" srcId="{EAA7EB19-32E9-4F0C-9F6C-24E51D82C78B}" destId="{8E02C9CA-7E47-4C0E-9D64-9A4547D3E10B}" srcOrd="0" destOrd="0" presId="urn:microsoft.com/office/officeart/2008/layout/AlternatingHexagons"/>
    <dgm:cxn modelId="{2841BCDA-8F0F-464C-A9A5-49B63C4E376B}" type="presParOf" srcId="{EAA7EB19-32E9-4F0C-9F6C-24E51D82C78B}" destId="{3617D18F-FC41-4379-8912-3757CD3B8A92}" srcOrd="1" destOrd="0" presId="urn:microsoft.com/office/officeart/2008/layout/AlternatingHexagons"/>
    <dgm:cxn modelId="{3B526A6D-C861-DC4D-823E-1596A379D3BE}" type="presParOf" srcId="{EAA7EB19-32E9-4F0C-9F6C-24E51D82C78B}" destId="{F28AB40F-93CA-4F5C-ADC0-1B28CAD0E87C}" srcOrd="2" destOrd="0" presId="urn:microsoft.com/office/officeart/2008/layout/AlternatingHexagons"/>
    <dgm:cxn modelId="{593E42B4-D509-F644-8D1A-720926544193}" type="presParOf" srcId="{EAA7EB19-32E9-4F0C-9F6C-24E51D82C78B}" destId="{FD8EA8C7-F262-4730-8888-4B7638BDBF47}" srcOrd="3" destOrd="0" presId="urn:microsoft.com/office/officeart/2008/layout/AlternatingHexagons"/>
    <dgm:cxn modelId="{AB18C2E2-209F-4E4A-8E15-A915D778F533}" type="presParOf" srcId="{EAA7EB19-32E9-4F0C-9F6C-24E51D82C78B}" destId="{49CC989F-47AD-4C12-A6F8-6A4849D90237}" srcOrd="4" destOrd="0" presId="urn:microsoft.com/office/officeart/2008/layout/AlternatingHexagons"/>
    <dgm:cxn modelId="{803AE500-EB00-804E-89CE-E51FEB133792}" type="presParOf" srcId="{351FC134-8697-4C99-AFA8-B90BC49F3901}" destId="{9D245871-3433-44B1-B19B-6FCC891E4FD9}" srcOrd="5" destOrd="0" presId="urn:microsoft.com/office/officeart/2008/layout/AlternatingHexagons"/>
    <dgm:cxn modelId="{A0402DD1-3EF1-D24F-92A4-A167105B2CA4}" type="presParOf" srcId="{351FC134-8697-4C99-AFA8-B90BC49F3901}" destId="{F1514F44-26EE-40F7-8EF7-D089CA9FBB32}" srcOrd="6" destOrd="0" presId="urn:microsoft.com/office/officeart/2008/layout/AlternatingHexagons"/>
    <dgm:cxn modelId="{E3C0A612-6DE0-4949-8BC2-7F671C87BD4F}" type="presParOf" srcId="{F1514F44-26EE-40F7-8EF7-D089CA9FBB32}" destId="{1CF68D52-AC71-446A-824B-331D380D19AB}" srcOrd="0" destOrd="0" presId="urn:microsoft.com/office/officeart/2008/layout/AlternatingHexagons"/>
    <dgm:cxn modelId="{6947CC98-336E-D845-9E63-A99157776D19}" type="presParOf" srcId="{F1514F44-26EE-40F7-8EF7-D089CA9FBB32}" destId="{8803F8D3-B9BA-46F4-8DA3-658EBC5AC972}" srcOrd="1" destOrd="0" presId="urn:microsoft.com/office/officeart/2008/layout/AlternatingHexagons"/>
    <dgm:cxn modelId="{3048205E-F6C0-464B-88C6-EE04BA3C5E62}" type="presParOf" srcId="{F1514F44-26EE-40F7-8EF7-D089CA9FBB32}" destId="{32317E29-73A1-4ECB-B0CE-0AC1152A6D7A}" srcOrd="2" destOrd="0" presId="urn:microsoft.com/office/officeart/2008/layout/AlternatingHexagons"/>
    <dgm:cxn modelId="{1BE21880-9A2E-1342-9D25-D940B8FD4A02}" type="presParOf" srcId="{F1514F44-26EE-40F7-8EF7-D089CA9FBB32}" destId="{86F6CEF1-E9C1-45F5-AA7F-64834AE30BDA}" srcOrd="3" destOrd="0" presId="urn:microsoft.com/office/officeart/2008/layout/AlternatingHexagons"/>
    <dgm:cxn modelId="{C88C15BF-E574-804C-8DE0-A40350B37705}" type="presParOf" srcId="{F1514F44-26EE-40F7-8EF7-D089CA9FBB32}" destId="{73478D76-B81E-4F9D-AE2D-0BE77E0EB995}" srcOrd="4" destOrd="0" presId="urn:microsoft.com/office/officeart/2008/layout/AlternatingHexagons"/>
    <dgm:cxn modelId="{4A6AF68A-E0FB-7247-B057-40518976EC24}" type="presParOf" srcId="{351FC134-8697-4C99-AFA8-B90BC49F3901}" destId="{9D5831D7-E95D-4015-91C3-1CCD92511EF4}" srcOrd="7" destOrd="0" presId="urn:microsoft.com/office/officeart/2008/layout/AlternatingHexagons"/>
    <dgm:cxn modelId="{818BB4CE-3E91-D44D-A101-C53BDCDA8634}" type="presParOf" srcId="{351FC134-8697-4C99-AFA8-B90BC49F3901}" destId="{CF898DA2-6F81-451A-AECD-1911346E514C}" srcOrd="8" destOrd="0" presId="urn:microsoft.com/office/officeart/2008/layout/AlternatingHexagons"/>
    <dgm:cxn modelId="{0ADC4766-59AE-FA4E-BD4A-CBAC05B3C1FA}" type="presParOf" srcId="{CF898DA2-6F81-451A-AECD-1911346E514C}" destId="{E73095F5-EF93-4F9E-8583-9070C4DC8D56}" srcOrd="0" destOrd="0" presId="urn:microsoft.com/office/officeart/2008/layout/AlternatingHexagons"/>
    <dgm:cxn modelId="{B12D2E27-3C02-7A41-95CE-82827B4BC61D}" type="presParOf" srcId="{CF898DA2-6F81-451A-AECD-1911346E514C}" destId="{C2B784D3-9D62-40FC-ABC8-96FCE8DD5438}" srcOrd="1" destOrd="0" presId="urn:microsoft.com/office/officeart/2008/layout/AlternatingHexagons"/>
    <dgm:cxn modelId="{5BB1196D-AF4D-4E44-993E-BD1016E50CB8}" type="presParOf" srcId="{CF898DA2-6F81-451A-AECD-1911346E514C}" destId="{30287C06-B12B-460F-B06F-824E656077A3}" srcOrd="2" destOrd="0" presId="urn:microsoft.com/office/officeart/2008/layout/AlternatingHexagons"/>
    <dgm:cxn modelId="{21BCB5F3-F892-244E-A7BA-411B2CEB6DE2}" type="presParOf" srcId="{CF898DA2-6F81-451A-AECD-1911346E514C}" destId="{8B212C20-315A-4768-A71F-7A0141457EA2}" srcOrd="3" destOrd="0" presId="urn:microsoft.com/office/officeart/2008/layout/AlternatingHexagons"/>
    <dgm:cxn modelId="{8FEBF417-2853-2C42-93E6-A44479D260F3}" type="presParOf" srcId="{CF898DA2-6F81-451A-AECD-1911346E514C}" destId="{3B24438F-B54F-4578-A2ED-266B850D189B}"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DD3D5F-E149-46DF-9DCA-EAF6439D8FBC}" type="doc">
      <dgm:prSet loTypeId="urn:microsoft.com/office/officeart/2008/layout/AlternatingHexagons" loCatId="list" qsTypeId="urn:microsoft.com/office/officeart/2005/8/quickstyle/simple1" qsCatId="simple" csTypeId="urn:microsoft.com/office/officeart/2005/8/colors/accent6_2" csCatId="accent6" phldr="1"/>
      <dgm:spPr/>
      <dgm:t>
        <a:bodyPr/>
        <a:lstStyle/>
        <a:p>
          <a:endParaRPr lang="en-US"/>
        </a:p>
      </dgm:t>
    </dgm:pt>
    <dgm:pt modelId="{EEA06D5F-AEF1-4E25-81CB-378F9FBE7219}">
      <dgm:prSet phldrT="[Text]"/>
      <dgm:spPr/>
      <dgm:t>
        <a:bodyPr/>
        <a:lstStyle/>
        <a:p>
          <a:r>
            <a:rPr lang="en-US" dirty="0">
              <a:solidFill>
                <a:schemeClr val="tx1"/>
              </a:solidFill>
            </a:rPr>
            <a:t>Managed Identities</a:t>
          </a:r>
        </a:p>
      </dgm:t>
    </dgm:pt>
    <dgm:pt modelId="{0EA01D4C-DCEC-4CCE-B653-535F0EB94404}" type="parTrans" cxnId="{7C30BBA6-1795-4AD1-94AD-5D1D9ABD1214}">
      <dgm:prSet/>
      <dgm:spPr/>
      <dgm:t>
        <a:bodyPr/>
        <a:lstStyle/>
        <a:p>
          <a:endParaRPr lang="en-US">
            <a:solidFill>
              <a:schemeClr val="tx1"/>
            </a:solidFill>
          </a:endParaRPr>
        </a:p>
      </dgm:t>
    </dgm:pt>
    <dgm:pt modelId="{BBFAC1CF-FB45-4815-B4AD-A0064D1B9DF7}" type="sibTrans" cxnId="{7C30BBA6-1795-4AD1-94AD-5D1D9ABD1214}">
      <dgm:prSet/>
      <dgm:spPr/>
      <dgm:t>
        <a:bodyPr/>
        <a:lstStyle/>
        <a:p>
          <a:endParaRPr lang="en-US">
            <a:solidFill>
              <a:schemeClr val="tx1"/>
            </a:solidFill>
          </a:endParaRPr>
        </a:p>
      </dgm:t>
    </dgm:pt>
    <dgm:pt modelId="{E219CF06-472A-4D49-B22F-B44B8895BA3A}">
      <dgm:prSet phldrT="[Text]"/>
      <dgm:spPr/>
      <dgm:t>
        <a:bodyPr/>
        <a:lstStyle/>
        <a:p>
          <a:r>
            <a:rPr lang="en-US" dirty="0">
              <a:solidFill>
                <a:schemeClr val="tx1"/>
              </a:solidFill>
            </a:rPr>
            <a:t>Hybrid Identities</a:t>
          </a:r>
        </a:p>
      </dgm:t>
    </dgm:pt>
    <dgm:pt modelId="{95EC2EC8-4960-4072-92C2-F538E64D06D2}" type="parTrans" cxnId="{99EEE80D-46BA-4C67-9D05-1375665531D7}">
      <dgm:prSet/>
      <dgm:spPr/>
      <dgm:t>
        <a:bodyPr/>
        <a:lstStyle/>
        <a:p>
          <a:endParaRPr lang="en-US">
            <a:solidFill>
              <a:schemeClr val="tx1"/>
            </a:solidFill>
          </a:endParaRPr>
        </a:p>
      </dgm:t>
    </dgm:pt>
    <dgm:pt modelId="{C4597EB7-4DD7-4A88-B983-92F911392E69}" type="sibTrans" cxnId="{99EEE80D-46BA-4C67-9D05-1375665531D7}">
      <dgm:prSet/>
      <dgm:spPr/>
      <dgm:t>
        <a:bodyPr/>
        <a:lstStyle/>
        <a:p>
          <a:endParaRPr lang="en-US">
            <a:solidFill>
              <a:schemeClr val="tx1"/>
            </a:solidFill>
          </a:endParaRPr>
        </a:p>
      </dgm:t>
    </dgm:pt>
    <dgm:pt modelId="{0E1756FE-9A0E-40C2-AF27-BEDB22587F4C}">
      <dgm:prSet phldrT="[Text]"/>
      <dgm:spPr/>
      <dgm:t>
        <a:bodyPr/>
        <a:lstStyle/>
        <a:p>
          <a:r>
            <a:rPr lang="en-US" dirty="0">
              <a:solidFill>
                <a:schemeClr val="tx1"/>
              </a:solidFill>
            </a:rPr>
            <a:t>Identity Providers</a:t>
          </a:r>
        </a:p>
      </dgm:t>
    </dgm:pt>
    <dgm:pt modelId="{126B296A-DE0A-4D6F-B72A-CABD3A1D5C4A}" type="parTrans" cxnId="{64BFD0F3-AB7F-4A18-AB3F-A1C6A3B4F65A}">
      <dgm:prSet/>
      <dgm:spPr/>
      <dgm:t>
        <a:bodyPr/>
        <a:lstStyle/>
        <a:p>
          <a:endParaRPr lang="en-US">
            <a:solidFill>
              <a:schemeClr val="tx1"/>
            </a:solidFill>
          </a:endParaRPr>
        </a:p>
      </dgm:t>
    </dgm:pt>
    <dgm:pt modelId="{AC5AD43E-8BA6-40C9-90EE-24F45AB1BC51}" type="sibTrans" cxnId="{64BFD0F3-AB7F-4A18-AB3F-A1C6A3B4F65A}">
      <dgm:prSet/>
      <dgm:spPr/>
      <dgm:t>
        <a:bodyPr/>
        <a:lstStyle/>
        <a:p>
          <a:endParaRPr lang="en-US">
            <a:solidFill>
              <a:schemeClr val="tx1"/>
            </a:solidFill>
          </a:endParaRPr>
        </a:p>
      </dgm:t>
    </dgm:pt>
    <dgm:pt modelId="{2DE38695-58BA-4A8F-8BF2-B4AF6597D3FC}">
      <dgm:prSet phldrT="[Text]"/>
      <dgm:spPr/>
      <dgm:t>
        <a:bodyPr/>
        <a:lstStyle/>
        <a:p>
          <a:r>
            <a:rPr lang="en-US" dirty="0">
              <a:solidFill>
                <a:schemeClr val="tx1"/>
              </a:solidFill>
            </a:rPr>
            <a:t>Data Security</a:t>
          </a:r>
        </a:p>
      </dgm:t>
    </dgm:pt>
    <dgm:pt modelId="{B6DEECF7-E0A9-4192-A96C-F610FC2A1389}" type="parTrans" cxnId="{92B270C0-52B8-49C3-8698-DAB9C0880155}">
      <dgm:prSet/>
      <dgm:spPr/>
      <dgm:t>
        <a:bodyPr/>
        <a:lstStyle/>
        <a:p>
          <a:endParaRPr lang="en-US">
            <a:solidFill>
              <a:schemeClr val="tx1"/>
            </a:solidFill>
          </a:endParaRPr>
        </a:p>
      </dgm:t>
    </dgm:pt>
    <dgm:pt modelId="{50C5104F-FEB7-4B02-AC0F-6A450247F1CD}" type="sibTrans" cxnId="{92B270C0-52B8-49C3-8698-DAB9C0880155}">
      <dgm:prSet/>
      <dgm:spPr/>
      <dgm:t>
        <a:bodyPr/>
        <a:lstStyle/>
        <a:p>
          <a:endParaRPr lang="en-US">
            <a:solidFill>
              <a:schemeClr val="tx1"/>
            </a:solidFill>
          </a:endParaRPr>
        </a:p>
      </dgm:t>
    </dgm:pt>
    <dgm:pt modelId="{6A4FCFFA-444B-43DD-9046-3AADE5D1F4C9}">
      <dgm:prSet phldrT="[Text]"/>
      <dgm:spPr/>
      <dgm:t>
        <a:bodyPr/>
        <a:lstStyle/>
        <a:p>
          <a:r>
            <a:rPr lang="en-US" dirty="0">
              <a:solidFill>
                <a:schemeClr val="tx1"/>
              </a:solidFill>
            </a:rPr>
            <a:t>RBAC</a:t>
          </a:r>
        </a:p>
      </dgm:t>
    </dgm:pt>
    <dgm:pt modelId="{6FBD2B74-C1A1-43FE-A588-225B50F80240}" type="parTrans" cxnId="{0438D83B-F945-4B4E-B4C3-D754C38CB87A}">
      <dgm:prSet/>
      <dgm:spPr/>
      <dgm:t>
        <a:bodyPr/>
        <a:lstStyle/>
        <a:p>
          <a:endParaRPr lang="en-US">
            <a:solidFill>
              <a:schemeClr val="tx1"/>
            </a:solidFill>
          </a:endParaRPr>
        </a:p>
      </dgm:t>
    </dgm:pt>
    <dgm:pt modelId="{6194E1D2-9BCB-4BC2-A5C1-B5C7213CB280}" type="sibTrans" cxnId="{0438D83B-F945-4B4E-B4C3-D754C38CB87A}">
      <dgm:prSet/>
      <dgm:spPr/>
      <dgm:t>
        <a:bodyPr/>
        <a:lstStyle/>
        <a:p>
          <a:endParaRPr lang="en-US">
            <a:solidFill>
              <a:schemeClr val="tx1"/>
            </a:solidFill>
          </a:endParaRPr>
        </a:p>
      </dgm:t>
    </dgm:pt>
    <dgm:pt modelId="{351FC134-8697-4C99-AFA8-B90BC49F3901}" type="pres">
      <dgm:prSet presAssocID="{A6DD3D5F-E149-46DF-9DCA-EAF6439D8FBC}" presName="Name0" presStyleCnt="0">
        <dgm:presLayoutVars>
          <dgm:chMax/>
          <dgm:chPref/>
          <dgm:dir/>
          <dgm:animLvl val="lvl"/>
        </dgm:presLayoutVars>
      </dgm:prSet>
      <dgm:spPr/>
    </dgm:pt>
    <dgm:pt modelId="{C27083B2-9A0F-4FFA-BCE6-5FCE9BF5DF4C}" type="pres">
      <dgm:prSet presAssocID="{EEA06D5F-AEF1-4E25-81CB-378F9FBE7219}" presName="composite" presStyleCnt="0"/>
      <dgm:spPr/>
    </dgm:pt>
    <dgm:pt modelId="{7FFF41F5-4B85-4283-89BC-F72BB1DCDF17}" type="pres">
      <dgm:prSet presAssocID="{EEA06D5F-AEF1-4E25-81CB-378F9FBE7219}" presName="Parent1" presStyleLbl="node1" presStyleIdx="0" presStyleCnt="10">
        <dgm:presLayoutVars>
          <dgm:chMax val="1"/>
          <dgm:chPref val="1"/>
          <dgm:bulletEnabled val="1"/>
        </dgm:presLayoutVars>
      </dgm:prSet>
      <dgm:spPr/>
    </dgm:pt>
    <dgm:pt modelId="{9A53782E-84B7-495E-BB96-20026BD94B97}" type="pres">
      <dgm:prSet presAssocID="{EEA06D5F-AEF1-4E25-81CB-378F9FBE7219}" presName="Childtext1" presStyleLbl="revTx" presStyleIdx="0" presStyleCnt="5">
        <dgm:presLayoutVars>
          <dgm:chMax val="0"/>
          <dgm:chPref val="0"/>
          <dgm:bulletEnabled val="1"/>
        </dgm:presLayoutVars>
      </dgm:prSet>
      <dgm:spPr/>
    </dgm:pt>
    <dgm:pt modelId="{C8F46EF9-A892-40FC-8AFD-0A2A27FD9B8E}" type="pres">
      <dgm:prSet presAssocID="{EEA06D5F-AEF1-4E25-81CB-378F9FBE7219}" presName="BalanceSpacing" presStyleCnt="0"/>
      <dgm:spPr/>
    </dgm:pt>
    <dgm:pt modelId="{E418E733-20C6-49A0-997F-9C6B8905BA95}" type="pres">
      <dgm:prSet presAssocID="{EEA06D5F-AEF1-4E25-81CB-378F9FBE7219}" presName="BalanceSpacing1" presStyleCnt="0"/>
      <dgm:spPr/>
    </dgm:pt>
    <dgm:pt modelId="{9A30A22A-4099-4164-B490-37968B1380F3}" type="pres">
      <dgm:prSet presAssocID="{BBFAC1CF-FB45-4815-B4AD-A0064D1B9DF7}" presName="Accent1Text" presStyleLbl="node1" presStyleIdx="1" presStyleCnt="10"/>
      <dgm:spPr/>
    </dgm:pt>
    <dgm:pt modelId="{F78791F6-8845-4D85-8FCC-3525878660B6}" type="pres">
      <dgm:prSet presAssocID="{BBFAC1CF-FB45-4815-B4AD-A0064D1B9DF7}" presName="spaceBetweenRectangles" presStyleCnt="0"/>
      <dgm:spPr/>
    </dgm:pt>
    <dgm:pt modelId="{82F54AC2-4FE0-482E-BC67-BF735496D70F}" type="pres">
      <dgm:prSet presAssocID="{E219CF06-472A-4D49-B22F-B44B8895BA3A}" presName="composite" presStyleCnt="0"/>
      <dgm:spPr/>
    </dgm:pt>
    <dgm:pt modelId="{086C4028-E570-4C97-805F-0C7D8D7F5D26}" type="pres">
      <dgm:prSet presAssocID="{E219CF06-472A-4D49-B22F-B44B8895BA3A}" presName="Parent1" presStyleLbl="node1" presStyleIdx="2" presStyleCnt="10">
        <dgm:presLayoutVars>
          <dgm:chMax val="1"/>
          <dgm:chPref val="1"/>
          <dgm:bulletEnabled val="1"/>
        </dgm:presLayoutVars>
      </dgm:prSet>
      <dgm:spPr/>
    </dgm:pt>
    <dgm:pt modelId="{24AAF4F4-6396-4EA2-8E83-1A293A16235A}" type="pres">
      <dgm:prSet presAssocID="{E219CF06-472A-4D49-B22F-B44B8895BA3A}" presName="Childtext1" presStyleLbl="revTx" presStyleIdx="1" presStyleCnt="5">
        <dgm:presLayoutVars>
          <dgm:chMax val="0"/>
          <dgm:chPref val="0"/>
          <dgm:bulletEnabled val="1"/>
        </dgm:presLayoutVars>
      </dgm:prSet>
      <dgm:spPr/>
    </dgm:pt>
    <dgm:pt modelId="{9650F368-4B1D-485E-8077-0AC20E234246}" type="pres">
      <dgm:prSet presAssocID="{E219CF06-472A-4D49-B22F-B44B8895BA3A}" presName="BalanceSpacing" presStyleCnt="0"/>
      <dgm:spPr/>
    </dgm:pt>
    <dgm:pt modelId="{DC6FACF7-392E-41F7-A5FA-ABE3E62E537F}" type="pres">
      <dgm:prSet presAssocID="{E219CF06-472A-4D49-B22F-B44B8895BA3A}" presName="BalanceSpacing1" presStyleCnt="0"/>
      <dgm:spPr/>
    </dgm:pt>
    <dgm:pt modelId="{9389B828-6B7F-4CD3-880B-C6216114697F}" type="pres">
      <dgm:prSet presAssocID="{C4597EB7-4DD7-4A88-B983-92F911392E69}" presName="Accent1Text" presStyleLbl="node1" presStyleIdx="3" presStyleCnt="10"/>
      <dgm:spPr/>
    </dgm:pt>
    <dgm:pt modelId="{DF294135-5988-4E7D-9923-8C52B674575C}" type="pres">
      <dgm:prSet presAssocID="{C4597EB7-4DD7-4A88-B983-92F911392E69}" presName="spaceBetweenRectangles" presStyleCnt="0"/>
      <dgm:spPr/>
    </dgm:pt>
    <dgm:pt modelId="{EAA7EB19-32E9-4F0C-9F6C-24E51D82C78B}" type="pres">
      <dgm:prSet presAssocID="{0E1756FE-9A0E-40C2-AF27-BEDB22587F4C}" presName="composite" presStyleCnt="0"/>
      <dgm:spPr/>
    </dgm:pt>
    <dgm:pt modelId="{8E02C9CA-7E47-4C0E-9D64-9A4547D3E10B}" type="pres">
      <dgm:prSet presAssocID="{0E1756FE-9A0E-40C2-AF27-BEDB22587F4C}" presName="Parent1" presStyleLbl="node1" presStyleIdx="4" presStyleCnt="10">
        <dgm:presLayoutVars>
          <dgm:chMax val="1"/>
          <dgm:chPref val="1"/>
          <dgm:bulletEnabled val="1"/>
        </dgm:presLayoutVars>
      </dgm:prSet>
      <dgm:spPr/>
    </dgm:pt>
    <dgm:pt modelId="{3617D18F-FC41-4379-8912-3757CD3B8A92}" type="pres">
      <dgm:prSet presAssocID="{0E1756FE-9A0E-40C2-AF27-BEDB22587F4C}" presName="Childtext1" presStyleLbl="revTx" presStyleIdx="2" presStyleCnt="5">
        <dgm:presLayoutVars>
          <dgm:chMax val="0"/>
          <dgm:chPref val="0"/>
          <dgm:bulletEnabled val="1"/>
        </dgm:presLayoutVars>
      </dgm:prSet>
      <dgm:spPr/>
    </dgm:pt>
    <dgm:pt modelId="{F28AB40F-93CA-4F5C-ADC0-1B28CAD0E87C}" type="pres">
      <dgm:prSet presAssocID="{0E1756FE-9A0E-40C2-AF27-BEDB22587F4C}" presName="BalanceSpacing" presStyleCnt="0"/>
      <dgm:spPr/>
    </dgm:pt>
    <dgm:pt modelId="{FD8EA8C7-F262-4730-8888-4B7638BDBF47}" type="pres">
      <dgm:prSet presAssocID="{0E1756FE-9A0E-40C2-AF27-BEDB22587F4C}" presName="BalanceSpacing1" presStyleCnt="0"/>
      <dgm:spPr/>
    </dgm:pt>
    <dgm:pt modelId="{49CC989F-47AD-4C12-A6F8-6A4849D90237}" type="pres">
      <dgm:prSet presAssocID="{AC5AD43E-8BA6-40C9-90EE-24F45AB1BC51}" presName="Accent1Text" presStyleLbl="node1" presStyleIdx="5" presStyleCnt="10"/>
      <dgm:spPr/>
    </dgm:pt>
    <dgm:pt modelId="{9D245871-3433-44B1-B19B-6FCC891E4FD9}" type="pres">
      <dgm:prSet presAssocID="{AC5AD43E-8BA6-40C9-90EE-24F45AB1BC51}" presName="spaceBetweenRectangles" presStyleCnt="0"/>
      <dgm:spPr/>
    </dgm:pt>
    <dgm:pt modelId="{F1514F44-26EE-40F7-8EF7-D089CA9FBB32}" type="pres">
      <dgm:prSet presAssocID="{2DE38695-58BA-4A8F-8BF2-B4AF6597D3FC}" presName="composite" presStyleCnt="0"/>
      <dgm:spPr/>
    </dgm:pt>
    <dgm:pt modelId="{1CF68D52-AC71-446A-824B-331D380D19AB}" type="pres">
      <dgm:prSet presAssocID="{2DE38695-58BA-4A8F-8BF2-B4AF6597D3FC}" presName="Parent1" presStyleLbl="node1" presStyleIdx="6" presStyleCnt="10">
        <dgm:presLayoutVars>
          <dgm:chMax val="1"/>
          <dgm:chPref val="1"/>
          <dgm:bulletEnabled val="1"/>
        </dgm:presLayoutVars>
      </dgm:prSet>
      <dgm:spPr/>
    </dgm:pt>
    <dgm:pt modelId="{8803F8D3-B9BA-46F4-8DA3-658EBC5AC972}" type="pres">
      <dgm:prSet presAssocID="{2DE38695-58BA-4A8F-8BF2-B4AF6597D3FC}" presName="Childtext1" presStyleLbl="revTx" presStyleIdx="3" presStyleCnt="5">
        <dgm:presLayoutVars>
          <dgm:chMax val="0"/>
          <dgm:chPref val="0"/>
          <dgm:bulletEnabled val="1"/>
        </dgm:presLayoutVars>
      </dgm:prSet>
      <dgm:spPr/>
    </dgm:pt>
    <dgm:pt modelId="{32317E29-73A1-4ECB-B0CE-0AC1152A6D7A}" type="pres">
      <dgm:prSet presAssocID="{2DE38695-58BA-4A8F-8BF2-B4AF6597D3FC}" presName="BalanceSpacing" presStyleCnt="0"/>
      <dgm:spPr/>
    </dgm:pt>
    <dgm:pt modelId="{86F6CEF1-E9C1-45F5-AA7F-64834AE30BDA}" type="pres">
      <dgm:prSet presAssocID="{2DE38695-58BA-4A8F-8BF2-B4AF6597D3FC}" presName="BalanceSpacing1" presStyleCnt="0"/>
      <dgm:spPr/>
    </dgm:pt>
    <dgm:pt modelId="{73478D76-B81E-4F9D-AE2D-0BE77E0EB995}" type="pres">
      <dgm:prSet presAssocID="{50C5104F-FEB7-4B02-AC0F-6A450247F1CD}" presName="Accent1Text" presStyleLbl="node1" presStyleIdx="7" presStyleCnt="10"/>
      <dgm:spPr/>
    </dgm:pt>
    <dgm:pt modelId="{9D5831D7-E95D-4015-91C3-1CCD92511EF4}" type="pres">
      <dgm:prSet presAssocID="{50C5104F-FEB7-4B02-AC0F-6A450247F1CD}" presName="spaceBetweenRectangles" presStyleCnt="0"/>
      <dgm:spPr/>
    </dgm:pt>
    <dgm:pt modelId="{CF898DA2-6F81-451A-AECD-1911346E514C}" type="pres">
      <dgm:prSet presAssocID="{6A4FCFFA-444B-43DD-9046-3AADE5D1F4C9}" presName="composite" presStyleCnt="0"/>
      <dgm:spPr/>
    </dgm:pt>
    <dgm:pt modelId="{E73095F5-EF93-4F9E-8583-9070C4DC8D56}" type="pres">
      <dgm:prSet presAssocID="{6A4FCFFA-444B-43DD-9046-3AADE5D1F4C9}" presName="Parent1" presStyleLbl="node1" presStyleIdx="8" presStyleCnt="10">
        <dgm:presLayoutVars>
          <dgm:chMax val="1"/>
          <dgm:chPref val="1"/>
          <dgm:bulletEnabled val="1"/>
        </dgm:presLayoutVars>
      </dgm:prSet>
      <dgm:spPr/>
    </dgm:pt>
    <dgm:pt modelId="{C2B784D3-9D62-40FC-ABC8-96FCE8DD5438}" type="pres">
      <dgm:prSet presAssocID="{6A4FCFFA-444B-43DD-9046-3AADE5D1F4C9}" presName="Childtext1" presStyleLbl="revTx" presStyleIdx="4" presStyleCnt="5">
        <dgm:presLayoutVars>
          <dgm:chMax val="0"/>
          <dgm:chPref val="0"/>
          <dgm:bulletEnabled val="1"/>
        </dgm:presLayoutVars>
      </dgm:prSet>
      <dgm:spPr/>
    </dgm:pt>
    <dgm:pt modelId="{30287C06-B12B-460F-B06F-824E656077A3}" type="pres">
      <dgm:prSet presAssocID="{6A4FCFFA-444B-43DD-9046-3AADE5D1F4C9}" presName="BalanceSpacing" presStyleCnt="0"/>
      <dgm:spPr/>
    </dgm:pt>
    <dgm:pt modelId="{8B212C20-315A-4768-A71F-7A0141457EA2}" type="pres">
      <dgm:prSet presAssocID="{6A4FCFFA-444B-43DD-9046-3AADE5D1F4C9}" presName="BalanceSpacing1" presStyleCnt="0"/>
      <dgm:spPr/>
    </dgm:pt>
    <dgm:pt modelId="{3B24438F-B54F-4578-A2ED-266B850D189B}" type="pres">
      <dgm:prSet presAssocID="{6194E1D2-9BCB-4BC2-A5C1-B5C7213CB280}" presName="Accent1Text" presStyleLbl="node1" presStyleIdx="9" presStyleCnt="10"/>
      <dgm:spPr/>
    </dgm:pt>
  </dgm:ptLst>
  <dgm:cxnLst>
    <dgm:cxn modelId="{99EEE80D-46BA-4C67-9D05-1375665531D7}" srcId="{A6DD3D5F-E149-46DF-9DCA-EAF6439D8FBC}" destId="{E219CF06-472A-4D49-B22F-B44B8895BA3A}" srcOrd="1" destOrd="0" parTransId="{95EC2EC8-4960-4072-92C2-F538E64D06D2}" sibTransId="{C4597EB7-4DD7-4A88-B983-92F911392E69}"/>
    <dgm:cxn modelId="{0438D83B-F945-4B4E-B4C3-D754C38CB87A}" srcId="{A6DD3D5F-E149-46DF-9DCA-EAF6439D8FBC}" destId="{6A4FCFFA-444B-43DD-9046-3AADE5D1F4C9}" srcOrd="4" destOrd="0" parTransId="{6FBD2B74-C1A1-43FE-A588-225B50F80240}" sibTransId="{6194E1D2-9BCB-4BC2-A5C1-B5C7213CB280}"/>
    <dgm:cxn modelId="{EE1E5A5B-3180-CF4F-A20B-033374C2565D}" type="presOf" srcId="{50C5104F-FEB7-4B02-AC0F-6A450247F1CD}" destId="{73478D76-B81E-4F9D-AE2D-0BE77E0EB995}" srcOrd="0" destOrd="0" presId="urn:microsoft.com/office/officeart/2008/layout/AlternatingHexagons"/>
    <dgm:cxn modelId="{72AAE763-EEA6-454A-AB8B-7CD8618354D6}" type="presOf" srcId="{AC5AD43E-8BA6-40C9-90EE-24F45AB1BC51}" destId="{49CC989F-47AD-4C12-A6F8-6A4849D90237}" srcOrd="0" destOrd="0" presId="urn:microsoft.com/office/officeart/2008/layout/AlternatingHexagons"/>
    <dgm:cxn modelId="{33C93C52-42A9-7344-A850-629459DFC32A}" type="presOf" srcId="{6194E1D2-9BCB-4BC2-A5C1-B5C7213CB280}" destId="{3B24438F-B54F-4578-A2ED-266B850D189B}" srcOrd="0" destOrd="0" presId="urn:microsoft.com/office/officeart/2008/layout/AlternatingHexagons"/>
    <dgm:cxn modelId="{BA1CFB73-21F6-C84A-A9A0-B969EC6DDFBB}" type="presOf" srcId="{EEA06D5F-AEF1-4E25-81CB-378F9FBE7219}" destId="{7FFF41F5-4B85-4283-89BC-F72BB1DCDF17}" srcOrd="0" destOrd="0" presId="urn:microsoft.com/office/officeart/2008/layout/AlternatingHexagons"/>
    <dgm:cxn modelId="{275DB07D-531A-7349-A42F-88195F784166}" type="presOf" srcId="{E219CF06-472A-4D49-B22F-B44B8895BA3A}" destId="{086C4028-E570-4C97-805F-0C7D8D7F5D26}" srcOrd="0" destOrd="0" presId="urn:microsoft.com/office/officeart/2008/layout/AlternatingHexagons"/>
    <dgm:cxn modelId="{3C383399-71C8-4045-A4FD-C1C8446E7975}" type="presOf" srcId="{C4597EB7-4DD7-4A88-B983-92F911392E69}" destId="{9389B828-6B7F-4CD3-880B-C6216114697F}" srcOrd="0" destOrd="0" presId="urn:microsoft.com/office/officeart/2008/layout/AlternatingHexagons"/>
    <dgm:cxn modelId="{7C30BBA6-1795-4AD1-94AD-5D1D9ABD1214}" srcId="{A6DD3D5F-E149-46DF-9DCA-EAF6439D8FBC}" destId="{EEA06D5F-AEF1-4E25-81CB-378F9FBE7219}" srcOrd="0" destOrd="0" parTransId="{0EA01D4C-DCEC-4CCE-B653-535F0EB94404}" sibTransId="{BBFAC1CF-FB45-4815-B4AD-A0064D1B9DF7}"/>
    <dgm:cxn modelId="{C43904AF-EE8D-1649-8DC0-543ABEBE6395}" type="presOf" srcId="{2DE38695-58BA-4A8F-8BF2-B4AF6597D3FC}" destId="{1CF68D52-AC71-446A-824B-331D380D19AB}" srcOrd="0" destOrd="0" presId="urn:microsoft.com/office/officeart/2008/layout/AlternatingHexagons"/>
    <dgm:cxn modelId="{92B270C0-52B8-49C3-8698-DAB9C0880155}" srcId="{A6DD3D5F-E149-46DF-9DCA-EAF6439D8FBC}" destId="{2DE38695-58BA-4A8F-8BF2-B4AF6597D3FC}" srcOrd="3" destOrd="0" parTransId="{B6DEECF7-E0A9-4192-A96C-F610FC2A1389}" sibTransId="{50C5104F-FEB7-4B02-AC0F-6A450247F1CD}"/>
    <dgm:cxn modelId="{B3E68ADC-0BC2-224A-AB51-79B8F0376CC5}" type="presOf" srcId="{BBFAC1CF-FB45-4815-B4AD-A0064D1B9DF7}" destId="{9A30A22A-4099-4164-B490-37968B1380F3}" srcOrd="0" destOrd="0" presId="urn:microsoft.com/office/officeart/2008/layout/AlternatingHexagons"/>
    <dgm:cxn modelId="{9A7C0CE8-44B2-E14F-9FD2-26B662E62A6E}" type="presOf" srcId="{A6DD3D5F-E149-46DF-9DCA-EAF6439D8FBC}" destId="{351FC134-8697-4C99-AFA8-B90BC49F3901}" srcOrd="0" destOrd="0" presId="urn:microsoft.com/office/officeart/2008/layout/AlternatingHexagons"/>
    <dgm:cxn modelId="{899DC4F1-A893-6E48-9700-B416A6176349}" type="presOf" srcId="{6A4FCFFA-444B-43DD-9046-3AADE5D1F4C9}" destId="{E73095F5-EF93-4F9E-8583-9070C4DC8D56}" srcOrd="0" destOrd="0" presId="urn:microsoft.com/office/officeart/2008/layout/AlternatingHexagons"/>
    <dgm:cxn modelId="{64BFD0F3-AB7F-4A18-AB3F-A1C6A3B4F65A}" srcId="{A6DD3D5F-E149-46DF-9DCA-EAF6439D8FBC}" destId="{0E1756FE-9A0E-40C2-AF27-BEDB22587F4C}" srcOrd="2" destOrd="0" parTransId="{126B296A-DE0A-4D6F-B72A-CABD3A1D5C4A}" sibTransId="{AC5AD43E-8BA6-40C9-90EE-24F45AB1BC51}"/>
    <dgm:cxn modelId="{50E410F4-F5E4-EE4D-A84B-C8045D7BC436}" type="presOf" srcId="{0E1756FE-9A0E-40C2-AF27-BEDB22587F4C}" destId="{8E02C9CA-7E47-4C0E-9D64-9A4547D3E10B}" srcOrd="0" destOrd="0" presId="urn:microsoft.com/office/officeart/2008/layout/AlternatingHexagons"/>
    <dgm:cxn modelId="{924EB66A-FCDE-D84C-971D-D80EC65A4C3E}" type="presParOf" srcId="{351FC134-8697-4C99-AFA8-B90BC49F3901}" destId="{C27083B2-9A0F-4FFA-BCE6-5FCE9BF5DF4C}" srcOrd="0" destOrd="0" presId="urn:microsoft.com/office/officeart/2008/layout/AlternatingHexagons"/>
    <dgm:cxn modelId="{6270621A-7608-2D41-8C41-49DFC4657FC3}" type="presParOf" srcId="{C27083B2-9A0F-4FFA-BCE6-5FCE9BF5DF4C}" destId="{7FFF41F5-4B85-4283-89BC-F72BB1DCDF17}" srcOrd="0" destOrd="0" presId="urn:microsoft.com/office/officeart/2008/layout/AlternatingHexagons"/>
    <dgm:cxn modelId="{EB03A00F-3809-0541-8E10-524E14FB0785}" type="presParOf" srcId="{C27083B2-9A0F-4FFA-BCE6-5FCE9BF5DF4C}" destId="{9A53782E-84B7-495E-BB96-20026BD94B97}" srcOrd="1" destOrd="0" presId="urn:microsoft.com/office/officeart/2008/layout/AlternatingHexagons"/>
    <dgm:cxn modelId="{B5FE1447-F3A0-5A4A-88CB-110327C3152E}" type="presParOf" srcId="{C27083B2-9A0F-4FFA-BCE6-5FCE9BF5DF4C}" destId="{C8F46EF9-A892-40FC-8AFD-0A2A27FD9B8E}" srcOrd="2" destOrd="0" presId="urn:microsoft.com/office/officeart/2008/layout/AlternatingHexagons"/>
    <dgm:cxn modelId="{117E193E-5337-714B-8548-1E365BF17AAB}" type="presParOf" srcId="{C27083B2-9A0F-4FFA-BCE6-5FCE9BF5DF4C}" destId="{E418E733-20C6-49A0-997F-9C6B8905BA95}" srcOrd="3" destOrd="0" presId="urn:microsoft.com/office/officeart/2008/layout/AlternatingHexagons"/>
    <dgm:cxn modelId="{D261D938-E308-FD41-8357-1E8B53E19E75}" type="presParOf" srcId="{C27083B2-9A0F-4FFA-BCE6-5FCE9BF5DF4C}" destId="{9A30A22A-4099-4164-B490-37968B1380F3}" srcOrd="4" destOrd="0" presId="urn:microsoft.com/office/officeart/2008/layout/AlternatingHexagons"/>
    <dgm:cxn modelId="{1E53916A-8EBF-434E-8510-2ACD7900396C}" type="presParOf" srcId="{351FC134-8697-4C99-AFA8-B90BC49F3901}" destId="{F78791F6-8845-4D85-8FCC-3525878660B6}" srcOrd="1" destOrd="0" presId="urn:microsoft.com/office/officeart/2008/layout/AlternatingHexagons"/>
    <dgm:cxn modelId="{CD311D02-4698-0B49-8072-3E7BCAA7499C}" type="presParOf" srcId="{351FC134-8697-4C99-AFA8-B90BC49F3901}" destId="{82F54AC2-4FE0-482E-BC67-BF735496D70F}" srcOrd="2" destOrd="0" presId="urn:microsoft.com/office/officeart/2008/layout/AlternatingHexagons"/>
    <dgm:cxn modelId="{B162BDFB-F5BD-FF42-8ECA-7FAC3C5D67D2}" type="presParOf" srcId="{82F54AC2-4FE0-482E-BC67-BF735496D70F}" destId="{086C4028-E570-4C97-805F-0C7D8D7F5D26}" srcOrd="0" destOrd="0" presId="urn:microsoft.com/office/officeart/2008/layout/AlternatingHexagons"/>
    <dgm:cxn modelId="{0E180DCB-D438-5247-A98D-E8B7D32A03C5}" type="presParOf" srcId="{82F54AC2-4FE0-482E-BC67-BF735496D70F}" destId="{24AAF4F4-6396-4EA2-8E83-1A293A16235A}" srcOrd="1" destOrd="0" presId="urn:microsoft.com/office/officeart/2008/layout/AlternatingHexagons"/>
    <dgm:cxn modelId="{E8B0C614-DBFD-0540-86C7-EE1E0F05022E}" type="presParOf" srcId="{82F54AC2-4FE0-482E-BC67-BF735496D70F}" destId="{9650F368-4B1D-485E-8077-0AC20E234246}" srcOrd="2" destOrd="0" presId="urn:microsoft.com/office/officeart/2008/layout/AlternatingHexagons"/>
    <dgm:cxn modelId="{4634362C-F177-FF42-B43E-CB3780581000}" type="presParOf" srcId="{82F54AC2-4FE0-482E-BC67-BF735496D70F}" destId="{DC6FACF7-392E-41F7-A5FA-ABE3E62E537F}" srcOrd="3" destOrd="0" presId="urn:microsoft.com/office/officeart/2008/layout/AlternatingHexagons"/>
    <dgm:cxn modelId="{97797FBC-FE96-D04D-8F22-BAF5F4CA2C43}" type="presParOf" srcId="{82F54AC2-4FE0-482E-BC67-BF735496D70F}" destId="{9389B828-6B7F-4CD3-880B-C6216114697F}" srcOrd="4" destOrd="0" presId="urn:microsoft.com/office/officeart/2008/layout/AlternatingHexagons"/>
    <dgm:cxn modelId="{11D44C83-392A-C346-978C-13C9A15F3D12}" type="presParOf" srcId="{351FC134-8697-4C99-AFA8-B90BC49F3901}" destId="{DF294135-5988-4E7D-9923-8C52B674575C}" srcOrd="3" destOrd="0" presId="urn:microsoft.com/office/officeart/2008/layout/AlternatingHexagons"/>
    <dgm:cxn modelId="{FF3782FE-93B2-254D-BF21-3C44653CDA49}" type="presParOf" srcId="{351FC134-8697-4C99-AFA8-B90BC49F3901}" destId="{EAA7EB19-32E9-4F0C-9F6C-24E51D82C78B}" srcOrd="4" destOrd="0" presId="urn:microsoft.com/office/officeart/2008/layout/AlternatingHexagons"/>
    <dgm:cxn modelId="{7ED953E3-0373-1C41-BA2C-9FE1E72A6A03}" type="presParOf" srcId="{EAA7EB19-32E9-4F0C-9F6C-24E51D82C78B}" destId="{8E02C9CA-7E47-4C0E-9D64-9A4547D3E10B}" srcOrd="0" destOrd="0" presId="urn:microsoft.com/office/officeart/2008/layout/AlternatingHexagons"/>
    <dgm:cxn modelId="{E7E9C61D-49A6-2C46-A040-639CAD11A710}" type="presParOf" srcId="{EAA7EB19-32E9-4F0C-9F6C-24E51D82C78B}" destId="{3617D18F-FC41-4379-8912-3757CD3B8A92}" srcOrd="1" destOrd="0" presId="urn:microsoft.com/office/officeart/2008/layout/AlternatingHexagons"/>
    <dgm:cxn modelId="{DE34EBB0-9E4F-9B4B-8A3E-DEB718C5284E}" type="presParOf" srcId="{EAA7EB19-32E9-4F0C-9F6C-24E51D82C78B}" destId="{F28AB40F-93CA-4F5C-ADC0-1B28CAD0E87C}" srcOrd="2" destOrd="0" presId="urn:microsoft.com/office/officeart/2008/layout/AlternatingHexagons"/>
    <dgm:cxn modelId="{ED179DC1-5C7B-6042-9064-28C881A4A482}" type="presParOf" srcId="{EAA7EB19-32E9-4F0C-9F6C-24E51D82C78B}" destId="{FD8EA8C7-F262-4730-8888-4B7638BDBF47}" srcOrd="3" destOrd="0" presId="urn:microsoft.com/office/officeart/2008/layout/AlternatingHexagons"/>
    <dgm:cxn modelId="{C29CD64C-0DF8-A94E-86BC-A9B8EF3E565E}" type="presParOf" srcId="{EAA7EB19-32E9-4F0C-9F6C-24E51D82C78B}" destId="{49CC989F-47AD-4C12-A6F8-6A4849D90237}" srcOrd="4" destOrd="0" presId="urn:microsoft.com/office/officeart/2008/layout/AlternatingHexagons"/>
    <dgm:cxn modelId="{B6EDDE58-4965-5A4E-973F-BBF7CEEE86E7}" type="presParOf" srcId="{351FC134-8697-4C99-AFA8-B90BC49F3901}" destId="{9D245871-3433-44B1-B19B-6FCC891E4FD9}" srcOrd="5" destOrd="0" presId="urn:microsoft.com/office/officeart/2008/layout/AlternatingHexagons"/>
    <dgm:cxn modelId="{E9A60F12-A13F-374A-9D1D-AEE605B6FE90}" type="presParOf" srcId="{351FC134-8697-4C99-AFA8-B90BC49F3901}" destId="{F1514F44-26EE-40F7-8EF7-D089CA9FBB32}" srcOrd="6" destOrd="0" presId="urn:microsoft.com/office/officeart/2008/layout/AlternatingHexagons"/>
    <dgm:cxn modelId="{D36ACE95-0391-EF46-87FC-AC9290A75493}" type="presParOf" srcId="{F1514F44-26EE-40F7-8EF7-D089CA9FBB32}" destId="{1CF68D52-AC71-446A-824B-331D380D19AB}" srcOrd="0" destOrd="0" presId="urn:microsoft.com/office/officeart/2008/layout/AlternatingHexagons"/>
    <dgm:cxn modelId="{109F0DDA-0C26-F04D-960B-6EF15FCFCE10}" type="presParOf" srcId="{F1514F44-26EE-40F7-8EF7-D089CA9FBB32}" destId="{8803F8D3-B9BA-46F4-8DA3-658EBC5AC972}" srcOrd="1" destOrd="0" presId="urn:microsoft.com/office/officeart/2008/layout/AlternatingHexagons"/>
    <dgm:cxn modelId="{CD50B13F-0C6E-2548-85CE-12A5C9A496CF}" type="presParOf" srcId="{F1514F44-26EE-40F7-8EF7-D089CA9FBB32}" destId="{32317E29-73A1-4ECB-B0CE-0AC1152A6D7A}" srcOrd="2" destOrd="0" presId="urn:microsoft.com/office/officeart/2008/layout/AlternatingHexagons"/>
    <dgm:cxn modelId="{9D728C3E-897A-274B-9618-AFB835E722CE}" type="presParOf" srcId="{F1514F44-26EE-40F7-8EF7-D089CA9FBB32}" destId="{86F6CEF1-E9C1-45F5-AA7F-64834AE30BDA}" srcOrd="3" destOrd="0" presId="urn:microsoft.com/office/officeart/2008/layout/AlternatingHexagons"/>
    <dgm:cxn modelId="{9468DB38-D612-3A46-8654-ACACE744E59D}" type="presParOf" srcId="{F1514F44-26EE-40F7-8EF7-D089CA9FBB32}" destId="{73478D76-B81E-4F9D-AE2D-0BE77E0EB995}" srcOrd="4" destOrd="0" presId="urn:microsoft.com/office/officeart/2008/layout/AlternatingHexagons"/>
    <dgm:cxn modelId="{640F5B3E-B838-B549-B8A2-E8E15ABCCEE6}" type="presParOf" srcId="{351FC134-8697-4C99-AFA8-B90BC49F3901}" destId="{9D5831D7-E95D-4015-91C3-1CCD92511EF4}" srcOrd="7" destOrd="0" presId="urn:microsoft.com/office/officeart/2008/layout/AlternatingHexagons"/>
    <dgm:cxn modelId="{176023FF-4145-8143-B95B-531CFBB2122C}" type="presParOf" srcId="{351FC134-8697-4C99-AFA8-B90BC49F3901}" destId="{CF898DA2-6F81-451A-AECD-1911346E514C}" srcOrd="8" destOrd="0" presId="urn:microsoft.com/office/officeart/2008/layout/AlternatingHexagons"/>
    <dgm:cxn modelId="{3C1CA9D4-E129-6C4B-BB74-C667041198F1}" type="presParOf" srcId="{CF898DA2-6F81-451A-AECD-1911346E514C}" destId="{E73095F5-EF93-4F9E-8583-9070C4DC8D56}" srcOrd="0" destOrd="0" presId="urn:microsoft.com/office/officeart/2008/layout/AlternatingHexagons"/>
    <dgm:cxn modelId="{5E78239A-B468-9845-91BF-F0080992F018}" type="presParOf" srcId="{CF898DA2-6F81-451A-AECD-1911346E514C}" destId="{C2B784D3-9D62-40FC-ABC8-96FCE8DD5438}" srcOrd="1" destOrd="0" presId="urn:microsoft.com/office/officeart/2008/layout/AlternatingHexagons"/>
    <dgm:cxn modelId="{37EC6983-0692-7E4D-99B0-BCF4A95AEC30}" type="presParOf" srcId="{CF898DA2-6F81-451A-AECD-1911346E514C}" destId="{30287C06-B12B-460F-B06F-824E656077A3}" srcOrd="2" destOrd="0" presId="urn:microsoft.com/office/officeart/2008/layout/AlternatingHexagons"/>
    <dgm:cxn modelId="{54AD8CB3-3F63-024E-8F8F-13712C93DC49}" type="presParOf" srcId="{CF898DA2-6F81-451A-AECD-1911346E514C}" destId="{8B212C20-315A-4768-A71F-7A0141457EA2}" srcOrd="3" destOrd="0" presId="urn:microsoft.com/office/officeart/2008/layout/AlternatingHexagons"/>
    <dgm:cxn modelId="{DF648961-7F60-8949-8BC3-CACF17FC24AA}" type="presParOf" srcId="{CF898DA2-6F81-451A-AECD-1911346E514C}" destId="{3B24438F-B54F-4578-A2ED-266B850D189B}"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FF41F5-4B85-4283-89BC-F72BB1DCDF17}">
      <dsp:nvSpPr>
        <dsp:cNvPr id="0" name=""/>
        <dsp:cNvSpPr/>
      </dsp:nvSpPr>
      <dsp:spPr>
        <a:xfrm rot="5400000">
          <a:off x="2380360" y="735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Managed Identities</a:t>
          </a:r>
        </a:p>
      </dsp:txBody>
      <dsp:txXfrm rot="-5400000">
        <a:off x="2605292" y="175457"/>
        <a:ext cx="671571" cy="771922"/>
      </dsp:txXfrm>
    </dsp:sp>
    <dsp:sp modelId="{9A53782E-84B7-495E-BB96-20026BD94B97}">
      <dsp:nvSpPr>
        <dsp:cNvPr id="0" name=""/>
        <dsp:cNvSpPr/>
      </dsp:nvSpPr>
      <dsp:spPr>
        <a:xfrm>
          <a:off x="3458509" y="224986"/>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9A30A22A-4099-4164-B490-37968B1380F3}">
      <dsp:nvSpPr>
        <dsp:cNvPr id="0" name=""/>
        <dsp:cNvSpPr/>
      </dsp:nvSpPr>
      <dsp:spPr>
        <a:xfrm rot="5400000">
          <a:off x="1326659" y="735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175457"/>
        <a:ext cx="671571" cy="771922"/>
      </dsp:txXfrm>
    </dsp:sp>
    <dsp:sp modelId="{086C4028-E570-4C97-805F-0C7D8D7F5D26}">
      <dsp:nvSpPr>
        <dsp:cNvPr id="0" name=""/>
        <dsp:cNvSpPr/>
      </dsp:nvSpPr>
      <dsp:spPr>
        <a:xfrm rot="5400000">
          <a:off x="1851491" y="102546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Hybrid Identities</a:t>
          </a:r>
        </a:p>
      </dsp:txBody>
      <dsp:txXfrm rot="-5400000">
        <a:off x="2076423" y="1127332"/>
        <a:ext cx="671571" cy="771922"/>
      </dsp:txXfrm>
    </dsp:sp>
    <dsp:sp modelId="{24AAF4F4-6396-4EA2-8E83-1A293A16235A}">
      <dsp:nvSpPr>
        <dsp:cNvPr id="0" name=""/>
        <dsp:cNvSpPr/>
      </dsp:nvSpPr>
      <dsp:spPr>
        <a:xfrm>
          <a:off x="672861" y="1176862"/>
          <a:ext cx="1211151" cy="672861"/>
        </a:xfrm>
        <a:prstGeom prst="rect">
          <a:avLst/>
        </a:prstGeom>
        <a:noFill/>
        <a:ln>
          <a:noFill/>
        </a:ln>
        <a:effectLst/>
      </dsp:spPr>
      <dsp:style>
        <a:lnRef idx="0">
          <a:scrgbClr r="0" g="0" b="0"/>
        </a:lnRef>
        <a:fillRef idx="0">
          <a:scrgbClr r="0" g="0" b="0"/>
        </a:fillRef>
        <a:effectRef idx="0">
          <a:scrgbClr r="0" g="0" b="0"/>
        </a:effectRef>
        <a:fontRef idx="minor"/>
      </dsp:style>
    </dsp:sp>
    <dsp:sp modelId="{9389B828-6B7F-4CD3-880B-C6216114697F}">
      <dsp:nvSpPr>
        <dsp:cNvPr id="0" name=""/>
        <dsp:cNvSpPr/>
      </dsp:nvSpPr>
      <dsp:spPr>
        <a:xfrm rot="5400000">
          <a:off x="2905192" y="102546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3130124" y="1127332"/>
        <a:ext cx="671571" cy="771922"/>
      </dsp:txXfrm>
    </dsp:sp>
    <dsp:sp modelId="{8E02C9CA-7E47-4C0E-9D64-9A4547D3E10B}">
      <dsp:nvSpPr>
        <dsp:cNvPr id="0" name=""/>
        <dsp:cNvSpPr/>
      </dsp:nvSpPr>
      <dsp:spPr>
        <a:xfrm rot="5400000">
          <a:off x="2380360" y="197734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Identity Providers</a:t>
          </a:r>
        </a:p>
      </dsp:txBody>
      <dsp:txXfrm rot="-5400000">
        <a:off x="2605292" y="2079207"/>
        <a:ext cx="671571" cy="771922"/>
      </dsp:txXfrm>
    </dsp:sp>
    <dsp:sp modelId="{3617D18F-FC41-4379-8912-3757CD3B8A92}">
      <dsp:nvSpPr>
        <dsp:cNvPr id="0" name=""/>
        <dsp:cNvSpPr/>
      </dsp:nvSpPr>
      <dsp:spPr>
        <a:xfrm>
          <a:off x="3458509" y="2128737"/>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49CC989F-47AD-4C12-A6F8-6A4849D90237}">
      <dsp:nvSpPr>
        <dsp:cNvPr id="0" name=""/>
        <dsp:cNvSpPr/>
      </dsp:nvSpPr>
      <dsp:spPr>
        <a:xfrm rot="5400000">
          <a:off x="1326659" y="197734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2079207"/>
        <a:ext cx="671571" cy="771922"/>
      </dsp:txXfrm>
    </dsp:sp>
    <dsp:sp modelId="{1CF68D52-AC71-446A-824B-331D380D19AB}">
      <dsp:nvSpPr>
        <dsp:cNvPr id="0" name=""/>
        <dsp:cNvSpPr/>
      </dsp:nvSpPr>
      <dsp:spPr>
        <a:xfrm rot="5400000">
          <a:off x="1851491" y="292921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Data Security</a:t>
          </a:r>
        </a:p>
      </dsp:txBody>
      <dsp:txXfrm rot="-5400000">
        <a:off x="2076423" y="3031082"/>
        <a:ext cx="671571" cy="771922"/>
      </dsp:txXfrm>
    </dsp:sp>
    <dsp:sp modelId="{8803F8D3-B9BA-46F4-8DA3-658EBC5AC972}">
      <dsp:nvSpPr>
        <dsp:cNvPr id="0" name=""/>
        <dsp:cNvSpPr/>
      </dsp:nvSpPr>
      <dsp:spPr>
        <a:xfrm>
          <a:off x="672861" y="3080612"/>
          <a:ext cx="1211151" cy="672861"/>
        </a:xfrm>
        <a:prstGeom prst="rect">
          <a:avLst/>
        </a:prstGeom>
        <a:noFill/>
        <a:ln>
          <a:noFill/>
        </a:ln>
        <a:effectLst/>
      </dsp:spPr>
      <dsp:style>
        <a:lnRef idx="0">
          <a:scrgbClr r="0" g="0" b="0"/>
        </a:lnRef>
        <a:fillRef idx="0">
          <a:scrgbClr r="0" g="0" b="0"/>
        </a:fillRef>
        <a:effectRef idx="0">
          <a:scrgbClr r="0" g="0" b="0"/>
        </a:effectRef>
        <a:fontRef idx="minor"/>
      </dsp:style>
    </dsp:sp>
    <dsp:sp modelId="{73478D76-B81E-4F9D-AE2D-0BE77E0EB995}">
      <dsp:nvSpPr>
        <dsp:cNvPr id="0" name=""/>
        <dsp:cNvSpPr/>
      </dsp:nvSpPr>
      <dsp:spPr>
        <a:xfrm rot="5400000">
          <a:off x="2905192" y="292921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3130124" y="3031082"/>
        <a:ext cx="671571" cy="771922"/>
      </dsp:txXfrm>
    </dsp:sp>
    <dsp:sp modelId="{E73095F5-EF93-4F9E-8583-9070C4DC8D56}">
      <dsp:nvSpPr>
        <dsp:cNvPr id="0" name=""/>
        <dsp:cNvSpPr/>
      </dsp:nvSpPr>
      <dsp:spPr>
        <a:xfrm rot="5400000">
          <a:off x="2380360" y="38810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RBAC</a:t>
          </a:r>
        </a:p>
      </dsp:txBody>
      <dsp:txXfrm rot="-5400000">
        <a:off x="2605292" y="3982957"/>
        <a:ext cx="671571" cy="771922"/>
      </dsp:txXfrm>
    </dsp:sp>
    <dsp:sp modelId="{C2B784D3-9D62-40FC-ABC8-96FCE8DD5438}">
      <dsp:nvSpPr>
        <dsp:cNvPr id="0" name=""/>
        <dsp:cNvSpPr/>
      </dsp:nvSpPr>
      <dsp:spPr>
        <a:xfrm>
          <a:off x="3458509" y="4032487"/>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3B24438F-B54F-4578-A2ED-266B850D189B}">
      <dsp:nvSpPr>
        <dsp:cNvPr id="0" name=""/>
        <dsp:cNvSpPr/>
      </dsp:nvSpPr>
      <dsp:spPr>
        <a:xfrm rot="5400000">
          <a:off x="1326659" y="38810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3982957"/>
        <a:ext cx="671571" cy="7719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FF41F5-4B85-4283-89BC-F72BB1DCDF17}">
      <dsp:nvSpPr>
        <dsp:cNvPr id="0" name=""/>
        <dsp:cNvSpPr/>
      </dsp:nvSpPr>
      <dsp:spPr>
        <a:xfrm rot="5400000">
          <a:off x="2380360" y="735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Managed Identities</a:t>
          </a:r>
        </a:p>
      </dsp:txBody>
      <dsp:txXfrm rot="-5400000">
        <a:off x="2605292" y="175457"/>
        <a:ext cx="671571" cy="771922"/>
      </dsp:txXfrm>
    </dsp:sp>
    <dsp:sp modelId="{9A53782E-84B7-495E-BB96-20026BD94B97}">
      <dsp:nvSpPr>
        <dsp:cNvPr id="0" name=""/>
        <dsp:cNvSpPr/>
      </dsp:nvSpPr>
      <dsp:spPr>
        <a:xfrm>
          <a:off x="3458509" y="224986"/>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9A30A22A-4099-4164-B490-37968B1380F3}">
      <dsp:nvSpPr>
        <dsp:cNvPr id="0" name=""/>
        <dsp:cNvSpPr/>
      </dsp:nvSpPr>
      <dsp:spPr>
        <a:xfrm rot="5400000">
          <a:off x="1326659" y="735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175457"/>
        <a:ext cx="671571" cy="771922"/>
      </dsp:txXfrm>
    </dsp:sp>
    <dsp:sp modelId="{086C4028-E570-4C97-805F-0C7D8D7F5D26}">
      <dsp:nvSpPr>
        <dsp:cNvPr id="0" name=""/>
        <dsp:cNvSpPr/>
      </dsp:nvSpPr>
      <dsp:spPr>
        <a:xfrm rot="5400000">
          <a:off x="1851491" y="102546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Hybrid Identities</a:t>
          </a:r>
        </a:p>
      </dsp:txBody>
      <dsp:txXfrm rot="-5400000">
        <a:off x="2076423" y="1127332"/>
        <a:ext cx="671571" cy="771922"/>
      </dsp:txXfrm>
    </dsp:sp>
    <dsp:sp modelId="{24AAF4F4-6396-4EA2-8E83-1A293A16235A}">
      <dsp:nvSpPr>
        <dsp:cNvPr id="0" name=""/>
        <dsp:cNvSpPr/>
      </dsp:nvSpPr>
      <dsp:spPr>
        <a:xfrm>
          <a:off x="672861" y="1176862"/>
          <a:ext cx="1211151" cy="672861"/>
        </a:xfrm>
        <a:prstGeom prst="rect">
          <a:avLst/>
        </a:prstGeom>
        <a:noFill/>
        <a:ln>
          <a:noFill/>
        </a:ln>
        <a:effectLst/>
      </dsp:spPr>
      <dsp:style>
        <a:lnRef idx="0">
          <a:scrgbClr r="0" g="0" b="0"/>
        </a:lnRef>
        <a:fillRef idx="0">
          <a:scrgbClr r="0" g="0" b="0"/>
        </a:fillRef>
        <a:effectRef idx="0">
          <a:scrgbClr r="0" g="0" b="0"/>
        </a:effectRef>
        <a:fontRef idx="minor"/>
      </dsp:style>
    </dsp:sp>
    <dsp:sp modelId="{9389B828-6B7F-4CD3-880B-C6216114697F}">
      <dsp:nvSpPr>
        <dsp:cNvPr id="0" name=""/>
        <dsp:cNvSpPr/>
      </dsp:nvSpPr>
      <dsp:spPr>
        <a:xfrm rot="5400000">
          <a:off x="2905192" y="102546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3130124" y="1127332"/>
        <a:ext cx="671571" cy="771922"/>
      </dsp:txXfrm>
    </dsp:sp>
    <dsp:sp modelId="{8E02C9CA-7E47-4C0E-9D64-9A4547D3E10B}">
      <dsp:nvSpPr>
        <dsp:cNvPr id="0" name=""/>
        <dsp:cNvSpPr/>
      </dsp:nvSpPr>
      <dsp:spPr>
        <a:xfrm rot="5400000">
          <a:off x="2380360" y="197734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Identity Providers</a:t>
          </a:r>
        </a:p>
      </dsp:txBody>
      <dsp:txXfrm rot="-5400000">
        <a:off x="2605292" y="2079207"/>
        <a:ext cx="671571" cy="771922"/>
      </dsp:txXfrm>
    </dsp:sp>
    <dsp:sp modelId="{3617D18F-FC41-4379-8912-3757CD3B8A92}">
      <dsp:nvSpPr>
        <dsp:cNvPr id="0" name=""/>
        <dsp:cNvSpPr/>
      </dsp:nvSpPr>
      <dsp:spPr>
        <a:xfrm>
          <a:off x="3458509" y="2128737"/>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49CC989F-47AD-4C12-A6F8-6A4849D90237}">
      <dsp:nvSpPr>
        <dsp:cNvPr id="0" name=""/>
        <dsp:cNvSpPr/>
      </dsp:nvSpPr>
      <dsp:spPr>
        <a:xfrm rot="5400000">
          <a:off x="1326659" y="197734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2079207"/>
        <a:ext cx="671571" cy="771922"/>
      </dsp:txXfrm>
    </dsp:sp>
    <dsp:sp modelId="{1CF68D52-AC71-446A-824B-331D380D19AB}">
      <dsp:nvSpPr>
        <dsp:cNvPr id="0" name=""/>
        <dsp:cNvSpPr/>
      </dsp:nvSpPr>
      <dsp:spPr>
        <a:xfrm rot="5400000">
          <a:off x="1851491" y="292921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Data Security</a:t>
          </a:r>
        </a:p>
      </dsp:txBody>
      <dsp:txXfrm rot="-5400000">
        <a:off x="2076423" y="3031082"/>
        <a:ext cx="671571" cy="771922"/>
      </dsp:txXfrm>
    </dsp:sp>
    <dsp:sp modelId="{8803F8D3-B9BA-46F4-8DA3-658EBC5AC972}">
      <dsp:nvSpPr>
        <dsp:cNvPr id="0" name=""/>
        <dsp:cNvSpPr/>
      </dsp:nvSpPr>
      <dsp:spPr>
        <a:xfrm>
          <a:off x="672861" y="3080612"/>
          <a:ext cx="1211151" cy="672861"/>
        </a:xfrm>
        <a:prstGeom prst="rect">
          <a:avLst/>
        </a:prstGeom>
        <a:noFill/>
        <a:ln>
          <a:noFill/>
        </a:ln>
        <a:effectLst/>
      </dsp:spPr>
      <dsp:style>
        <a:lnRef idx="0">
          <a:scrgbClr r="0" g="0" b="0"/>
        </a:lnRef>
        <a:fillRef idx="0">
          <a:scrgbClr r="0" g="0" b="0"/>
        </a:fillRef>
        <a:effectRef idx="0">
          <a:scrgbClr r="0" g="0" b="0"/>
        </a:effectRef>
        <a:fontRef idx="minor"/>
      </dsp:style>
    </dsp:sp>
    <dsp:sp modelId="{73478D76-B81E-4F9D-AE2D-0BE77E0EB995}">
      <dsp:nvSpPr>
        <dsp:cNvPr id="0" name=""/>
        <dsp:cNvSpPr/>
      </dsp:nvSpPr>
      <dsp:spPr>
        <a:xfrm rot="5400000">
          <a:off x="2905192" y="292921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3130124" y="3031082"/>
        <a:ext cx="671571" cy="771922"/>
      </dsp:txXfrm>
    </dsp:sp>
    <dsp:sp modelId="{E73095F5-EF93-4F9E-8583-9070C4DC8D56}">
      <dsp:nvSpPr>
        <dsp:cNvPr id="0" name=""/>
        <dsp:cNvSpPr/>
      </dsp:nvSpPr>
      <dsp:spPr>
        <a:xfrm rot="5400000">
          <a:off x="2380360" y="38810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RBAC</a:t>
          </a:r>
        </a:p>
      </dsp:txBody>
      <dsp:txXfrm rot="-5400000">
        <a:off x="2605292" y="3982957"/>
        <a:ext cx="671571" cy="771922"/>
      </dsp:txXfrm>
    </dsp:sp>
    <dsp:sp modelId="{C2B784D3-9D62-40FC-ABC8-96FCE8DD5438}">
      <dsp:nvSpPr>
        <dsp:cNvPr id="0" name=""/>
        <dsp:cNvSpPr/>
      </dsp:nvSpPr>
      <dsp:spPr>
        <a:xfrm>
          <a:off x="3458509" y="4032487"/>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3B24438F-B54F-4578-A2ED-266B850D189B}">
      <dsp:nvSpPr>
        <dsp:cNvPr id="0" name=""/>
        <dsp:cNvSpPr/>
      </dsp:nvSpPr>
      <dsp:spPr>
        <a:xfrm rot="5400000">
          <a:off x="1326659" y="38810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3982957"/>
        <a:ext cx="671571" cy="771922"/>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D44051-66E2-4006-80A2-BD85057051F8}" type="datetimeFigureOut">
              <a:rPr lang="en-US" smtClean="0"/>
              <a:t>9/27/2017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931D7F-161B-4D39-BB3B-69956891E63C}" type="slidenum">
              <a:rPr lang="en-US" smtClean="0"/>
              <a:t>‹#›</a:t>
            </a:fld>
            <a:endParaRPr lang="en-US"/>
          </a:p>
        </p:txBody>
      </p:sp>
    </p:spTree>
    <p:extLst>
      <p:ext uri="{BB962C8B-B14F-4D97-AF65-F5344CB8AC3E}">
        <p14:creationId xmlns:p14="http://schemas.microsoft.com/office/powerpoint/2010/main" val="33628634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07CE4-6ECC-4F8B-9D67-3C1718795CEC}" type="datetimeFigureOut">
              <a:rPr lang="en-US" smtClean="0"/>
              <a:t>9/27/2017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E4902-292F-4370-AFC1-6D92B180E54E}" type="slidenum">
              <a:rPr lang="en-US" smtClean="0"/>
              <a:t>‹#›</a:t>
            </a:fld>
            <a:endParaRPr lang="en-US"/>
          </a:p>
        </p:txBody>
      </p:sp>
    </p:spTree>
    <p:extLst>
      <p:ext uri="{BB962C8B-B14F-4D97-AF65-F5344CB8AC3E}">
        <p14:creationId xmlns:p14="http://schemas.microsoft.com/office/powerpoint/2010/main" val="2525967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en-us/azure/active-directory/connect-health/active-directory-aadconnect-health"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a:t>
            </a:fld>
            <a:endParaRPr lang="en-US"/>
          </a:p>
        </p:txBody>
      </p:sp>
    </p:spTree>
    <p:extLst>
      <p:ext uri="{BB962C8B-B14F-4D97-AF65-F5344CB8AC3E}">
        <p14:creationId xmlns:p14="http://schemas.microsoft.com/office/powerpoint/2010/main" val="11631196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4</a:t>
            </a:r>
            <a:r>
              <a:rPr lang="en-US" sz="1200" b="0" i="0" kern="1200" baseline="0" dirty="0">
                <a:solidFill>
                  <a:schemeClr val="tx1"/>
                </a:solidFill>
                <a:effectLst/>
                <a:latin typeface="+mn-lt"/>
                <a:ea typeface="+mn-ea"/>
                <a:cs typeface="+mn-cs"/>
              </a:rPr>
              <a:t> ”editions” of </a:t>
            </a:r>
            <a:r>
              <a:rPr lang="en-US" sz="1200" b="0" i="0" kern="1200" baseline="0" dirty="0" err="1">
                <a:solidFill>
                  <a:schemeClr val="tx1"/>
                </a:solidFill>
                <a:effectLst/>
                <a:latin typeface="+mn-lt"/>
                <a:ea typeface="+mn-ea"/>
                <a:cs typeface="+mn-cs"/>
              </a:rPr>
              <a:t>AzureAD</a:t>
            </a: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Free is included with any Azure subscription</a:t>
            </a:r>
            <a:r>
              <a:rPr lang="en-US" sz="1200" b="0" i="0" kern="1200" baseline="0" dirty="0">
                <a:solidFill>
                  <a:schemeClr val="tx1"/>
                </a:solidFill>
                <a:effectLst/>
                <a:latin typeface="+mn-lt"/>
                <a:ea typeface="+mn-ea"/>
                <a:cs typeface="+mn-cs"/>
              </a:rPr>
              <a:t>, but </a:t>
            </a:r>
            <a:r>
              <a:rPr lang="en-US" sz="1200" b="0" i="0" kern="1200" dirty="0">
                <a:solidFill>
                  <a:schemeClr val="tx1"/>
                </a:solidFill>
                <a:effectLst/>
                <a:latin typeface="+mn-lt"/>
                <a:ea typeface="+mn-ea"/>
                <a:cs typeface="+mn-cs"/>
              </a:rPr>
              <a:t>you can add paid capabilities using the Azure Active Directory Basic, Premium P1, and Premium P2 editions.</a:t>
            </a:r>
          </a:p>
          <a:p>
            <a:pPr marL="171450" indent="-171450">
              <a:buFont typeface="Arial" charset="0"/>
              <a:buChar char="•"/>
            </a:pPr>
            <a:r>
              <a:rPr lang="en-US" sz="1200" b="1" i="0" kern="1200" dirty="0">
                <a:solidFill>
                  <a:schemeClr val="tx1"/>
                </a:solidFill>
                <a:effectLst/>
                <a:latin typeface="+mn-lt"/>
                <a:ea typeface="+mn-ea"/>
                <a:cs typeface="+mn-cs"/>
              </a:rPr>
              <a:t>Azure Active Directory Basic</a:t>
            </a:r>
            <a:endParaRPr lang="en-US" sz="1200" b="0" i="0" kern="1200" dirty="0">
              <a:solidFill>
                <a:schemeClr val="tx1"/>
              </a:solidFill>
              <a:effectLst/>
              <a:latin typeface="+mn-lt"/>
              <a:ea typeface="+mn-ea"/>
              <a:cs typeface="+mn-cs"/>
            </a:endParaRPr>
          </a:p>
          <a:p>
            <a:pPr marL="628650" lvl="1" indent="-171450">
              <a:buFont typeface="Arial" charset="0"/>
              <a:buChar char="•"/>
            </a:pPr>
            <a:r>
              <a:rPr lang="en-US" sz="1200" b="0" i="0" kern="1200" dirty="0">
                <a:solidFill>
                  <a:schemeClr val="tx1"/>
                </a:solidFill>
                <a:effectLst/>
                <a:latin typeface="+mn-lt"/>
                <a:ea typeface="+mn-ea"/>
                <a:cs typeface="+mn-cs"/>
              </a:rPr>
              <a:t>Designed for task workers with cloud-first needs</a:t>
            </a:r>
          </a:p>
          <a:p>
            <a:pPr marL="628650" lvl="1" indent="-171450">
              <a:buFont typeface="Arial" charset="0"/>
              <a:buChar char="•"/>
            </a:pPr>
            <a:r>
              <a:rPr lang="en-US" sz="1200" b="0" i="0" kern="1200" dirty="0">
                <a:solidFill>
                  <a:schemeClr val="tx1"/>
                </a:solidFill>
                <a:effectLst/>
                <a:latin typeface="+mn-lt"/>
                <a:ea typeface="+mn-ea"/>
                <a:cs typeface="+mn-cs"/>
              </a:rPr>
              <a:t>Provides cloud centric application access and self-service identity management solutions</a:t>
            </a:r>
          </a:p>
          <a:p>
            <a:pPr marL="628650" lvl="1" indent="-171450">
              <a:buFont typeface="Arial" charset="0"/>
              <a:buChar char="•"/>
            </a:pPr>
            <a:r>
              <a:rPr lang="en-US" sz="1200" b="0" i="0" kern="1200" dirty="0">
                <a:solidFill>
                  <a:schemeClr val="tx1"/>
                </a:solidFill>
                <a:effectLst/>
                <a:latin typeface="+mn-lt"/>
                <a:ea typeface="+mn-ea"/>
                <a:cs typeface="+mn-cs"/>
              </a:rPr>
              <a:t>Azure Active Directory Application Proxy (to publish on-premises web applications using Azure Active Directory</a:t>
            </a:r>
          </a:p>
          <a:p>
            <a:pPr marL="628650" lvl="1" indent="-171450">
              <a:buFont typeface="Arial" charset="0"/>
              <a:buChar char="•"/>
            </a:pPr>
            <a:r>
              <a:rPr lang="en-US" sz="1200" b="0" i="0" kern="1200" dirty="0">
                <a:solidFill>
                  <a:schemeClr val="tx1"/>
                </a:solidFill>
                <a:effectLst/>
                <a:latin typeface="+mn-lt"/>
                <a:ea typeface="+mn-ea"/>
                <a:cs typeface="+mn-cs"/>
              </a:rPr>
              <a:t>SLA of 99.9 percent uptime.</a:t>
            </a:r>
          </a:p>
          <a:p>
            <a:pPr marL="171450" indent="-171450">
              <a:buFont typeface="Arial" charset="0"/>
              <a:buChar char="•"/>
            </a:pPr>
            <a:r>
              <a:rPr lang="en-US" sz="1200" b="1" i="0" kern="1200" dirty="0">
                <a:solidFill>
                  <a:schemeClr val="tx1"/>
                </a:solidFill>
                <a:effectLst/>
                <a:latin typeface="+mn-lt"/>
                <a:ea typeface="+mn-ea"/>
                <a:cs typeface="+mn-cs"/>
              </a:rPr>
              <a:t>Azure Active Directory Premium P1</a:t>
            </a:r>
            <a:endParaRPr lang="en-US" sz="1200" b="0" i="0" kern="1200" dirty="0">
              <a:solidFill>
                <a:schemeClr val="tx1"/>
              </a:solidFill>
              <a:effectLst/>
              <a:latin typeface="+mn-lt"/>
              <a:ea typeface="+mn-ea"/>
              <a:cs typeface="+mn-cs"/>
            </a:endParaRPr>
          </a:p>
          <a:p>
            <a:pPr marL="628650" lvl="1" indent="-171450">
              <a:buFont typeface="Arial" charset="0"/>
              <a:buChar char="•"/>
            </a:pPr>
            <a:r>
              <a:rPr lang="en-US" sz="1200" b="0" i="0" kern="1200" dirty="0">
                <a:solidFill>
                  <a:schemeClr val="tx1"/>
                </a:solidFill>
                <a:effectLst/>
                <a:latin typeface="+mn-lt"/>
                <a:ea typeface="+mn-ea"/>
                <a:cs typeface="+mn-cs"/>
              </a:rPr>
              <a:t>Designed to empower organizations with more demanding identity and access management needs</a:t>
            </a:r>
          </a:p>
          <a:p>
            <a:pPr marL="628650" lvl="1" indent="-171450">
              <a:buFont typeface="Arial" charset="0"/>
              <a:buChar char="•"/>
            </a:pPr>
            <a:r>
              <a:rPr lang="en-US" sz="1200" b="0" i="0" kern="1200" dirty="0">
                <a:solidFill>
                  <a:schemeClr val="tx1"/>
                </a:solidFill>
                <a:effectLst/>
                <a:latin typeface="+mn-lt"/>
                <a:ea typeface="+mn-ea"/>
                <a:cs typeface="+mn-cs"/>
              </a:rPr>
              <a:t>Adds feature-rich enterprise-level identity management capabilities</a:t>
            </a:r>
          </a:p>
          <a:p>
            <a:pPr marL="628650" lvl="1" indent="-171450">
              <a:buFont typeface="Arial" charset="0"/>
              <a:buChar char="•"/>
            </a:pPr>
            <a:r>
              <a:rPr lang="en-US" sz="1200" b="0" i="0" kern="1200" dirty="0">
                <a:solidFill>
                  <a:schemeClr val="tx1"/>
                </a:solidFill>
                <a:effectLst/>
                <a:latin typeface="+mn-lt"/>
                <a:ea typeface="+mn-ea"/>
                <a:cs typeface="+mn-cs"/>
              </a:rPr>
              <a:t>Enables hybrid users and seamless on-premises and cloud access</a:t>
            </a:r>
          </a:p>
          <a:p>
            <a:pPr marL="628650" lvl="1" indent="-171450">
              <a:buFont typeface="Arial" charset="0"/>
              <a:buChar char="•"/>
            </a:pPr>
            <a:r>
              <a:rPr lang="en-US" sz="1200" b="0" i="0" kern="1200" dirty="0">
                <a:solidFill>
                  <a:schemeClr val="tx1"/>
                </a:solidFill>
                <a:effectLst/>
                <a:latin typeface="+mn-lt"/>
                <a:ea typeface="+mn-ea"/>
                <a:cs typeface="+mn-cs"/>
              </a:rPr>
              <a:t>Microsoft Identity Manager (an on-premises identity and access management suite)</a:t>
            </a:r>
          </a:p>
          <a:p>
            <a:pPr marL="628650" lvl="1" indent="-171450">
              <a:buFont typeface="Arial" charset="0"/>
              <a:buChar char="•"/>
            </a:pPr>
            <a:r>
              <a:rPr lang="en-US" sz="1200" b="0" i="0" kern="1200" dirty="0">
                <a:solidFill>
                  <a:schemeClr val="tx1"/>
                </a:solidFill>
                <a:effectLst/>
                <a:latin typeface="+mn-lt"/>
                <a:ea typeface="+mn-ea"/>
                <a:cs typeface="+mn-cs"/>
              </a:rPr>
              <a:t>Provides cloud write-back capabilities enabling solutions like self-service password reset for your on-premises users.</a:t>
            </a:r>
          </a:p>
          <a:p>
            <a:pPr marL="171450" indent="-171450">
              <a:buFont typeface="Arial" charset="0"/>
              <a:buChar char="•"/>
            </a:pPr>
            <a:r>
              <a:rPr lang="en-US" sz="1200" b="1" i="0" kern="1200" dirty="0">
                <a:solidFill>
                  <a:schemeClr val="tx1"/>
                </a:solidFill>
                <a:effectLst/>
                <a:latin typeface="+mn-lt"/>
                <a:ea typeface="+mn-ea"/>
                <a:cs typeface="+mn-cs"/>
              </a:rPr>
              <a:t>Azure Active Directory Premium P2</a:t>
            </a:r>
            <a:endParaRPr lang="en-US" sz="1200" b="0" i="0" kern="1200" dirty="0">
              <a:solidFill>
                <a:schemeClr val="tx1"/>
              </a:solidFill>
              <a:effectLst/>
              <a:latin typeface="+mn-lt"/>
              <a:ea typeface="+mn-ea"/>
              <a:cs typeface="+mn-cs"/>
            </a:endParaRPr>
          </a:p>
          <a:p>
            <a:pPr marL="628650" lvl="1" indent="-171450">
              <a:buFont typeface="Arial" charset="0"/>
              <a:buChar char="•"/>
            </a:pPr>
            <a:r>
              <a:rPr lang="en-US" sz="1200" b="0" i="0" kern="1200" dirty="0">
                <a:solidFill>
                  <a:schemeClr val="tx1"/>
                </a:solidFill>
                <a:effectLst/>
                <a:latin typeface="+mn-lt"/>
                <a:ea typeface="+mn-ea"/>
                <a:cs typeface="+mn-cs"/>
              </a:rPr>
              <a:t>Designed with advanced protection for all your users and administrators</a:t>
            </a:r>
          </a:p>
          <a:p>
            <a:pPr marL="628650" lvl="1" indent="-171450">
              <a:buFont typeface="Arial" charset="0"/>
              <a:buChar char="•"/>
            </a:pPr>
            <a:r>
              <a:rPr lang="en-US" sz="1200" b="0" i="0" kern="1200" dirty="0">
                <a:solidFill>
                  <a:schemeClr val="tx1"/>
                </a:solidFill>
                <a:effectLst/>
                <a:latin typeface="+mn-lt"/>
                <a:ea typeface="+mn-ea"/>
                <a:cs typeface="+mn-cs"/>
              </a:rPr>
              <a:t>Adds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Identity Protection and Privileged Identity Management</a:t>
            </a:r>
          </a:p>
          <a:p>
            <a:pPr marL="1085850" lvl="2" indent="-171450">
              <a:buFont typeface="Arial" charset="0"/>
              <a:buChar char="•"/>
            </a:pPr>
            <a:r>
              <a:rPr lang="en-US" sz="1200" b="0" i="0" kern="1200" dirty="0">
                <a:solidFill>
                  <a:schemeClr val="tx1"/>
                </a:solidFill>
                <a:effectLst/>
                <a:latin typeface="+mn-lt"/>
                <a:ea typeface="+mn-ea"/>
                <a:cs typeface="+mn-cs"/>
              </a:rPr>
              <a:t>Leverages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billions of signals to provide risk-based conditional access to your applications and critical company data</a:t>
            </a:r>
          </a:p>
          <a:p>
            <a:pPr marL="914400" lvl="2" indent="0">
              <a:buFont typeface="Arial" charset="0"/>
              <a:buNone/>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Test</a:t>
            </a:r>
            <a:r>
              <a:rPr lang="en-US" sz="1200" b="0" i="0" kern="1200" baseline="0" dirty="0">
                <a:solidFill>
                  <a:schemeClr val="tx1"/>
                </a:solidFill>
                <a:effectLst/>
                <a:latin typeface="+mn-lt"/>
                <a:ea typeface="+mn-ea"/>
                <a:cs typeface="+mn-cs"/>
              </a:rPr>
              <a:t> focuses on what is available in the different offerings/SKUs.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As an architect it’s important to know the application/solution requirements and select the proper edition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Know what features/functionality is included by specific levels/editions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You don’t want to buy Premium “just because”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So what are the differences?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Reference(s):</a:t>
            </a:r>
          </a:p>
          <a:p>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azure.microsoft.com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en</a:t>
            </a:r>
            <a:r>
              <a:rPr lang="en-US" sz="1200" kern="1200" dirty="0">
                <a:solidFill>
                  <a:schemeClr val="tx1"/>
                </a:solidFill>
                <a:effectLst/>
                <a:latin typeface="+mn-lt"/>
                <a:ea typeface="+mn-ea"/>
                <a:cs typeface="+mn-cs"/>
              </a:rPr>
              <a:t>-us/pricing/details/active-directory/</a:t>
            </a:r>
          </a:p>
          <a:p>
            <a:r>
              <a:rPr lang="en-US" dirty="0"/>
              <a:t>https://</a:t>
            </a:r>
            <a:r>
              <a:rPr lang="en-US" dirty="0" err="1"/>
              <a:t>docs.microsoft.com</a:t>
            </a:r>
            <a:r>
              <a:rPr lang="en-US" dirty="0"/>
              <a:t>/</a:t>
            </a:r>
            <a:r>
              <a:rPr lang="en-US" dirty="0" err="1"/>
              <a:t>en</a:t>
            </a:r>
            <a:r>
              <a:rPr lang="en-US" dirty="0"/>
              <a:t>-us/azure/active-directory/active-directory-</a:t>
            </a:r>
            <a:r>
              <a:rPr lang="en-US" dirty="0" err="1"/>
              <a:t>whatis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10</a:t>
            </a:fld>
            <a:endParaRPr lang="en-US"/>
          </a:p>
        </p:txBody>
      </p:sp>
    </p:spTree>
    <p:extLst>
      <p:ext uri="{BB962C8B-B14F-4D97-AF65-F5344CB8AC3E}">
        <p14:creationId xmlns:p14="http://schemas.microsoft.com/office/powerpoint/2010/main" val="1298463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Biggest difference between the Premium offerings is the</a:t>
            </a:r>
            <a:r>
              <a:rPr lang="en-US" baseline="0" dirty="0"/>
              <a:t> inclusion of Identity Protection and Privileged Identity Management in P2</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Know the difference between Basic and Premium</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Must be able to answer “what edition</a:t>
            </a:r>
            <a:r>
              <a:rPr lang="en-US" baseline="0" dirty="0"/>
              <a:t> supports _____ “</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a:t>Multiple selections</a:t>
            </a:r>
            <a:endParaRPr lang="en-US" dirty="0"/>
          </a:p>
          <a:p>
            <a:endParaRPr lang="en-US" baseline="0" dirty="0"/>
          </a:p>
          <a:p>
            <a:r>
              <a:rPr lang="en-US" baseline="0" dirty="0"/>
              <a:t>Reference(s):</a:t>
            </a:r>
          </a:p>
          <a:p>
            <a:pPr marL="171450" indent="-171450">
              <a:buFont typeface="Arial" charset="0"/>
              <a:buChar char="•"/>
            </a:pPr>
            <a:r>
              <a:rPr lang="en-US" dirty="0"/>
              <a:t>https://</a:t>
            </a:r>
            <a:r>
              <a:rPr lang="en-US" dirty="0" err="1"/>
              <a:t>azure.microsoft.com</a:t>
            </a:r>
            <a:r>
              <a:rPr lang="en-US" dirty="0"/>
              <a:t>/</a:t>
            </a:r>
            <a:r>
              <a:rPr lang="en-US" dirty="0" err="1"/>
              <a:t>en</a:t>
            </a:r>
            <a:r>
              <a:rPr lang="en-US" dirty="0"/>
              <a:t>-us/pricing/details/active-directory/</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C6E4902-292F-4370-AFC1-6D92B180E54E}" type="slidenum">
              <a:rPr lang="en-US" smtClean="0"/>
              <a:t>11</a:t>
            </a:fld>
            <a:endParaRPr lang="en-US"/>
          </a:p>
        </p:txBody>
      </p:sp>
    </p:spTree>
    <p:extLst>
      <p:ext uri="{BB962C8B-B14F-4D97-AF65-F5344CB8AC3E}">
        <p14:creationId xmlns:p14="http://schemas.microsoft.com/office/powerpoint/2010/main" val="685479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12</a:t>
            </a:fld>
            <a:endParaRPr lang="en-US"/>
          </a:p>
        </p:txBody>
      </p:sp>
    </p:spTree>
    <p:extLst>
      <p:ext uri="{BB962C8B-B14F-4D97-AF65-F5344CB8AC3E}">
        <p14:creationId xmlns:p14="http://schemas.microsoft.com/office/powerpoint/2010/main" val="4372467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13</a:t>
            </a:fld>
            <a:endParaRPr lang="en-US"/>
          </a:p>
        </p:txBody>
      </p:sp>
    </p:spTree>
    <p:extLst>
      <p:ext uri="{BB962C8B-B14F-4D97-AF65-F5344CB8AC3E}">
        <p14:creationId xmlns:p14="http://schemas.microsoft.com/office/powerpoint/2010/main" val="1812246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Active Directory Graph API</a:t>
            </a:r>
          </a:p>
          <a:p>
            <a:r>
              <a:rPr lang="en-US" dirty="0"/>
              <a:t>https://docs.microsoft.com/en-us/azure/active-directory/develop/active-directory-graph-api</a:t>
            </a:r>
          </a:p>
          <a:p>
            <a:endParaRPr lang="en-US" dirty="0"/>
          </a:p>
          <a:p>
            <a:r>
              <a:rPr lang="en-US" b="1" dirty="0"/>
              <a:t>Get started with Azure Active Directory Identity Protection and Microsoft Graph</a:t>
            </a:r>
            <a:endParaRPr lang="en-US" dirty="0"/>
          </a:p>
          <a:p>
            <a:r>
              <a:rPr lang="en-US" dirty="0"/>
              <a:t>https://docs.microsoft.com/en-us/azure/active-directory/active-directory-identityprotection-graph-getting-started</a:t>
            </a:r>
          </a:p>
          <a:p>
            <a:endParaRPr lang="en-US" dirty="0"/>
          </a:p>
          <a:p>
            <a:r>
              <a:rPr lang="en-US" b="1" dirty="0"/>
              <a:t>Blog post on MS Graph vs AAD Graph</a:t>
            </a:r>
          </a:p>
          <a:p>
            <a:r>
              <a:rPr lang="en-US" dirty="0"/>
              <a:t>https://</a:t>
            </a:r>
            <a:r>
              <a:rPr lang="en-US" dirty="0" err="1"/>
              <a:t>dev.office.com</a:t>
            </a:r>
            <a:r>
              <a:rPr lang="en-US" dirty="0"/>
              <a:t>/blogs/</a:t>
            </a:r>
            <a:r>
              <a:rPr lang="en-US" dirty="0" err="1"/>
              <a:t>microsoft</a:t>
            </a:r>
            <a:r>
              <a:rPr lang="en-US" dirty="0"/>
              <a:t>-graph-or-azure-ad-graph</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Microsoft Graph or the Azure AD Graph</a:t>
            </a:r>
            <a:endParaRPr lang="en-US" b="1" dirty="0"/>
          </a:p>
          <a:p>
            <a:r>
              <a:rPr lang="en-US" dirty="0"/>
              <a:t>https://</a:t>
            </a:r>
            <a:r>
              <a:rPr lang="en-US" dirty="0" err="1"/>
              <a:t>dev.office.com</a:t>
            </a:r>
            <a:r>
              <a:rPr lang="en-US" dirty="0"/>
              <a:t>/blogs/</a:t>
            </a:r>
            <a:r>
              <a:rPr lang="en-US" dirty="0" err="1"/>
              <a:t>microsoft</a:t>
            </a:r>
            <a:r>
              <a:rPr lang="en-US" dirty="0"/>
              <a:t>-graph-or-azure-ad-graph</a:t>
            </a:r>
          </a:p>
          <a:p>
            <a:endParaRPr lang="en-US" dirty="0"/>
          </a:p>
          <a:p>
            <a:r>
              <a:rPr lang="en-US" dirty="0"/>
              <a:t>**AAD Graph will remain available and receive</a:t>
            </a:r>
            <a:r>
              <a:rPr lang="en-US" baseline="0" dirty="0"/>
              <a:t> </a:t>
            </a:r>
            <a:r>
              <a:rPr lang="en-US" baseline="0" dirty="0" err="1"/>
              <a:t>bugfixes</a:t>
            </a:r>
            <a:r>
              <a:rPr lang="en-US" baseline="0" dirty="0"/>
              <a:t> </a:t>
            </a:r>
            <a:r>
              <a:rPr lang="en-US" dirty="0"/>
              <a:t>for the foreseeable future**</a:t>
            </a:r>
          </a:p>
          <a:p>
            <a:r>
              <a:rPr lang="en-US" sz="1200" b="0" i="0" kern="1200" dirty="0">
                <a:solidFill>
                  <a:schemeClr val="tx1"/>
                </a:solidFill>
                <a:effectLst/>
                <a:latin typeface="+mn-lt"/>
                <a:ea typeface="+mn-ea"/>
                <a:cs typeface="+mn-cs"/>
              </a:rPr>
              <a:t>NOTE:  For existing applications that already use Azure AD Graph, nothing changes and it's business as usual.  The Azure AD Graph GA endpoint will remain fully available for all applications including production applications.  We will continue to closely monitor this API, fix service issues and strive to continue to provide 99.99% service availability.</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14</a:t>
            </a:fld>
            <a:endParaRPr lang="en-US"/>
          </a:p>
        </p:txBody>
      </p:sp>
    </p:spTree>
    <p:extLst>
      <p:ext uri="{BB962C8B-B14F-4D97-AF65-F5344CB8AC3E}">
        <p14:creationId xmlns:p14="http://schemas.microsoft.com/office/powerpoint/2010/main" val="4142945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Programmatically access Azure AD using Graph API</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Operations overview | Graph API concepts</a:t>
            </a:r>
          </a:p>
          <a:p>
            <a:r>
              <a:rPr lang="en-US" dirty="0"/>
              <a:t>https://msdn.microsoft.com/Library/Azure/Ad/Graph/howto/azure-ad-graph-api-operations-overview</a:t>
            </a:r>
          </a:p>
          <a:p>
            <a:endParaRPr lang="en-US" dirty="0"/>
          </a:p>
          <a:p>
            <a:r>
              <a:rPr lang="en-US" b="1" dirty="0"/>
              <a:t>Graph API reference</a:t>
            </a:r>
          </a:p>
          <a:p>
            <a:r>
              <a:rPr lang="en-US" dirty="0"/>
              <a:t>https://msdn.microsoft.com/Library/Azure/Ad/Graph/api/api-catalog</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15</a:t>
            </a:fld>
            <a:endParaRPr lang="en-US"/>
          </a:p>
        </p:txBody>
      </p:sp>
    </p:spTree>
    <p:extLst>
      <p:ext uri="{BB962C8B-B14F-4D97-AF65-F5344CB8AC3E}">
        <p14:creationId xmlns:p14="http://schemas.microsoft.com/office/powerpoint/2010/main" val="3392596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16</a:t>
            </a:fld>
            <a:endParaRPr lang="en-US"/>
          </a:p>
        </p:txBody>
      </p:sp>
    </p:spTree>
    <p:extLst>
      <p:ext uri="{BB962C8B-B14F-4D97-AF65-F5344CB8AC3E}">
        <p14:creationId xmlns:p14="http://schemas.microsoft.com/office/powerpoint/2010/main" val="2094316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1, 2, 3</a:t>
            </a:r>
          </a:p>
        </p:txBody>
      </p:sp>
      <p:sp>
        <p:nvSpPr>
          <p:cNvPr id="4" name="Slide Number Placeholder 3"/>
          <p:cNvSpPr>
            <a:spLocks noGrp="1"/>
          </p:cNvSpPr>
          <p:nvPr>
            <p:ph type="sldNum" sz="quarter" idx="10"/>
          </p:nvPr>
        </p:nvSpPr>
        <p:spPr/>
        <p:txBody>
          <a:bodyPr/>
          <a:lstStyle/>
          <a:p>
            <a:fld id="{3C6E4902-292F-4370-AFC1-6D92B180E54E}" type="slidenum">
              <a:rPr lang="en-US" smtClean="0"/>
              <a:t>17</a:t>
            </a:fld>
            <a:endParaRPr lang="en-US"/>
          </a:p>
        </p:txBody>
      </p:sp>
    </p:spTree>
    <p:extLst>
      <p:ext uri="{BB962C8B-B14F-4D97-AF65-F5344CB8AC3E}">
        <p14:creationId xmlns:p14="http://schemas.microsoft.com/office/powerpoint/2010/main" val="283812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Subsection: Secure access to resources from Azure AD applications using OAuth and OpenID Connect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a:t>OpenID Connect is a simple identity layer built on top of the OAuth 2.0 protocol. OAuth 2.0 defines mechanisms to obtain and use access tokens to access protected resources, but they do not define standard methods to provide identity information. OpenID Connect implements authentication as an extension to the OAuth 2.0 authorization process.</a:t>
            </a:r>
            <a:endParaRPr lang="en-US" b="1" dirty="0"/>
          </a:p>
          <a:p>
            <a:endParaRPr lang="en-US" b="1" dirty="0"/>
          </a:p>
          <a:p>
            <a:r>
              <a:rPr lang="en-US" b="1" dirty="0"/>
              <a:t>OAuth spec</a:t>
            </a:r>
          </a:p>
          <a:p>
            <a:r>
              <a:rPr lang="en-US" dirty="0"/>
              <a:t>https://tools.ietf.org/html/rfc6749#section-4.1</a:t>
            </a:r>
          </a:p>
          <a:p>
            <a:endParaRPr lang="en-US" dirty="0"/>
          </a:p>
          <a:p>
            <a:r>
              <a:rPr lang="en-US" b="1" dirty="0"/>
              <a:t>OpenID spec</a:t>
            </a:r>
          </a:p>
          <a:p>
            <a:r>
              <a:rPr lang="en-US" dirty="0"/>
              <a:t>http://openid.net/specs/openid-connect-core-1_0.html</a:t>
            </a:r>
          </a:p>
          <a:p>
            <a:endParaRPr lang="en-US" dirty="0"/>
          </a:p>
          <a:p>
            <a:r>
              <a:rPr lang="en-US" b="1" dirty="0"/>
              <a:t>OpenID Connect Hybrid Flow and </a:t>
            </a:r>
            <a:r>
              <a:rPr lang="en-US" b="1" dirty="0" err="1"/>
              <a:t>IdentityServer</a:t>
            </a:r>
            <a:r>
              <a:rPr lang="en-US" b="1" dirty="0"/>
              <a:t> v3</a:t>
            </a:r>
          </a:p>
          <a:p>
            <a:r>
              <a:rPr lang="en-US" b="0" dirty="0"/>
              <a:t>https://</a:t>
            </a:r>
            <a:r>
              <a:rPr lang="en-US" b="0" dirty="0" err="1"/>
              <a:t>leastprivilege.com</a:t>
            </a:r>
            <a:r>
              <a:rPr lang="en-US" b="0" dirty="0"/>
              <a:t>/2014/10/10/openid-connect-hybrid-flow-and-identityserver-v3/</a:t>
            </a:r>
          </a:p>
          <a:p>
            <a:endParaRPr lang="en-US" b="0" dirty="0"/>
          </a:p>
          <a:p>
            <a:r>
              <a:rPr lang="en-US" b="0" dirty="0"/>
              <a:t>https://</a:t>
            </a:r>
            <a:r>
              <a:rPr lang="en-US" b="0" dirty="0" err="1"/>
              <a:t>docs.microsoft.com</a:t>
            </a:r>
            <a:r>
              <a:rPr lang="en-US" b="0" dirty="0"/>
              <a:t>/</a:t>
            </a:r>
            <a:r>
              <a:rPr lang="en-US" b="0" dirty="0" err="1"/>
              <a:t>en</a:t>
            </a:r>
            <a:r>
              <a:rPr lang="en-US" b="0" dirty="0"/>
              <a:t>-us/azure/active-directory/develop/active-directory-authentication-scenarios</a:t>
            </a:r>
          </a:p>
        </p:txBody>
      </p:sp>
      <p:sp>
        <p:nvSpPr>
          <p:cNvPr id="4" name="Slide Number Placeholder 3"/>
          <p:cNvSpPr>
            <a:spLocks noGrp="1"/>
          </p:cNvSpPr>
          <p:nvPr>
            <p:ph type="sldNum" sz="quarter" idx="10"/>
          </p:nvPr>
        </p:nvSpPr>
        <p:spPr/>
        <p:txBody>
          <a:bodyPr/>
          <a:lstStyle/>
          <a:p>
            <a:fld id="{3C6E4902-292F-4370-AFC1-6D92B180E54E}" type="slidenum">
              <a:rPr lang="en-US" smtClean="0"/>
              <a:t>18</a:t>
            </a:fld>
            <a:endParaRPr lang="en-US"/>
          </a:p>
        </p:txBody>
      </p:sp>
    </p:spTree>
    <p:extLst>
      <p:ext uri="{BB962C8B-B14F-4D97-AF65-F5344CB8AC3E}">
        <p14:creationId xmlns:p14="http://schemas.microsoft.com/office/powerpoint/2010/main" val="1816126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Subsection: Secure access to resources from Azure AD applications using OAuth and OpenID Connect</a:t>
            </a:r>
          </a:p>
          <a:p>
            <a:endParaRPr lang="en-US" dirty="0"/>
          </a:p>
          <a:p>
            <a:r>
              <a:rPr lang="en-US" dirty="0"/>
              <a:t>Define </a:t>
            </a:r>
            <a:r>
              <a:rPr lang="en-US" u="sng" baseline="0" dirty="0"/>
              <a:t>Authentication</a:t>
            </a:r>
            <a:r>
              <a:rPr lang="en-US" baseline="0" dirty="0"/>
              <a:t> and </a:t>
            </a:r>
            <a:r>
              <a:rPr lang="en-US" u="sng" baseline="0" dirty="0"/>
              <a:t>Authorization</a:t>
            </a:r>
            <a:endParaRPr lang="en-US" u="sng"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Authorize access to web applications using OAuth 2.0 and Azure Active Directory</a:t>
            </a:r>
          </a:p>
          <a:p>
            <a:r>
              <a:rPr lang="en-US" dirty="0"/>
              <a:t>https://docs.microsoft.com/en-us/azure/active-directory/develop/active-directory-protocols-</a:t>
            </a:r>
            <a:r>
              <a:rPr lang="en-US" dirty="0" err="1"/>
              <a:t>oauth</a:t>
            </a:r>
            <a:r>
              <a:rPr lang="en-US" dirty="0"/>
              <a:t>-code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Azure AD Code Samples</a:t>
            </a:r>
          </a:p>
          <a:p>
            <a:r>
              <a:rPr lang="en-US" dirty="0"/>
              <a:t>https://azure.microsoft.com/en-us/resources/samples/?service=active-directory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Integrate Azure AD into a web application using OpenID Connect</a:t>
            </a:r>
          </a:p>
          <a:p>
            <a:r>
              <a:rPr lang="en-US" dirty="0"/>
              <a:t>https://azure.microsoft.com/en-us/resources/samples/active-directory-dotnet-webapp-openidconnect/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19</a:t>
            </a:fld>
            <a:endParaRPr lang="en-US"/>
          </a:p>
        </p:txBody>
      </p:sp>
    </p:spTree>
    <p:extLst>
      <p:ext uri="{BB962C8B-B14F-4D97-AF65-F5344CB8AC3E}">
        <p14:creationId xmlns:p14="http://schemas.microsoft.com/office/powerpoint/2010/main" val="1191576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Welcome to the Securing Resources section of the workshop</a:t>
            </a:r>
          </a:p>
          <a:p>
            <a:endParaRPr lang="en-US" baseline="0" dirty="0"/>
          </a:p>
          <a:p>
            <a:r>
              <a:rPr lang="en-US" baseline="0" dirty="0"/>
              <a:t>Quick item to note</a:t>
            </a:r>
            <a:r>
              <a:rPr lang="mr-IN" baseline="0" dirty="0"/>
              <a:t>…</a:t>
            </a:r>
            <a:r>
              <a:rPr lang="en-US" baseline="0" dirty="0"/>
              <a:t> this session is split into 2 pieces with an hour for lunch in the middle.</a:t>
            </a:r>
          </a:p>
          <a:p>
            <a:endParaRPr lang="en-US" baseline="0" dirty="0"/>
          </a:p>
          <a:p>
            <a:r>
              <a:rPr lang="en-US" baseline="0" dirty="0"/>
              <a:t>Break for lunch at 12:05 back at 1:05</a:t>
            </a:r>
          </a:p>
          <a:p>
            <a:r>
              <a:rPr lang="en-US" baseline="0" dirty="0"/>
              <a:t>Done at 1:35</a:t>
            </a:r>
          </a:p>
          <a:p>
            <a:r>
              <a:rPr lang="en-US" baseline="0" dirty="0"/>
              <a:t>Advanced Applications session follows at 1:50</a:t>
            </a:r>
          </a:p>
          <a:p>
            <a:endParaRPr lang="en-US" baseline="0" dirty="0"/>
          </a:p>
          <a:p>
            <a:endParaRPr lang="en-US"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TechReady 17</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1E28791-93A6-439E-A164-099D382DBFD9}"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9/27/2017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08663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Once</a:t>
            </a:r>
            <a:r>
              <a:rPr lang="en-US" b="0" baseline="0" dirty="0"/>
              <a:t> you've authenticated with OpenID Connect, you use OAuth flows to gain authorization tokens for resources.</a:t>
            </a:r>
          </a:p>
          <a:p>
            <a:endParaRPr lang="en-US" b="0" baseline="0" dirty="0"/>
          </a:p>
          <a:p>
            <a:r>
              <a:rPr lang="en-US" b="0" dirty="0"/>
              <a:t>OAuth specifies different</a:t>
            </a:r>
            <a:r>
              <a:rPr lang="en-US" b="0" baseline="0" dirty="0"/>
              <a:t> authorization flows:	</a:t>
            </a:r>
            <a:endParaRPr lang="en-US" b="0" dirty="0"/>
          </a:p>
          <a:p>
            <a:pPr marL="171450" indent="-171450">
              <a:buFont typeface="Arial" charset="0"/>
              <a:buChar char="•"/>
            </a:pPr>
            <a:r>
              <a:rPr lang="en-US" b="0" dirty="0"/>
              <a:t>Authorization</a:t>
            </a:r>
          </a:p>
          <a:p>
            <a:pPr marL="628650" lvl="1" indent="-171450">
              <a:buFont typeface="Arial" charset="0"/>
              <a:buChar char="•"/>
            </a:pPr>
            <a:r>
              <a:rPr lang="en-US" b="0" dirty="0"/>
              <a:t>Best</a:t>
            </a:r>
            <a:r>
              <a:rPr lang="en-US" b="0" baseline="0" dirty="0"/>
              <a:t> used se</a:t>
            </a:r>
            <a:r>
              <a:rPr lang="en-US" b="0" dirty="0"/>
              <a:t>rver side or with native</a:t>
            </a:r>
            <a:r>
              <a:rPr lang="en-US" b="0" baseline="0" dirty="0"/>
              <a:t> apps</a:t>
            </a:r>
          </a:p>
          <a:p>
            <a:pPr marL="628650" lvl="1" indent="-171450">
              <a:buFont typeface="Arial" charset="0"/>
              <a:buChar char="•"/>
            </a:pPr>
            <a:r>
              <a:rPr lang="en-US" b="0" baseline="0" dirty="0"/>
              <a:t>Use when unable to establish session cookie with Azure AD</a:t>
            </a:r>
          </a:p>
          <a:p>
            <a:pPr marL="628650" lvl="1" indent="-171450">
              <a:buFont typeface="Arial" charset="0"/>
              <a:buChar char="•"/>
            </a:pPr>
            <a:r>
              <a:rPr lang="en-US" b="0" baseline="0" dirty="0"/>
              <a:t>Client code is given Authorization Code which can be used to request ID Tokens/</a:t>
            </a:r>
            <a:r>
              <a:rPr lang="en-US" b="0" baseline="0" dirty="0" err="1"/>
              <a:t>AccessTokens</a:t>
            </a:r>
            <a:endParaRPr lang="en-US" b="0" baseline="0" dirty="0"/>
          </a:p>
          <a:p>
            <a:pPr marL="171450" indent="-171450">
              <a:buFont typeface="Arial" charset="0"/>
              <a:buChar char="•"/>
            </a:pPr>
            <a:r>
              <a:rPr lang="en-US" b="0" baseline="0" dirty="0"/>
              <a:t>Implicit</a:t>
            </a:r>
          </a:p>
          <a:p>
            <a:pPr marL="628650" lvl="1" indent="-171450">
              <a:buFont typeface="Arial" charset="0"/>
              <a:buChar char="•"/>
            </a:pPr>
            <a:r>
              <a:rPr lang="en-US" b="0" baseline="0" dirty="0"/>
              <a:t>Use if </a:t>
            </a:r>
            <a:r>
              <a:rPr lang="en-US" sz="1200" b="0" i="0" kern="1200" dirty="0">
                <a:solidFill>
                  <a:schemeClr val="tx1"/>
                </a:solidFill>
                <a:effectLst/>
                <a:latin typeface="+mn-lt"/>
                <a:ea typeface="+mn-ea"/>
                <a:cs typeface="+mn-cs"/>
              </a:rPr>
              <a:t>planning an SPA architecture, have no backend components or intend to invoke a Web API via JavaScript</a:t>
            </a:r>
          </a:p>
          <a:p>
            <a:pPr marL="628650" lvl="1" indent="-171450">
              <a:buFont typeface="Arial" charset="0"/>
              <a:buChar char="•"/>
            </a:pPr>
            <a:r>
              <a:rPr lang="en-US" sz="1200" b="0" i="0" kern="1200" baseline="0" dirty="0">
                <a:solidFill>
                  <a:schemeClr val="tx1"/>
                </a:solidFill>
                <a:effectLst/>
                <a:latin typeface="+mn-lt"/>
                <a:ea typeface="+mn-ea"/>
                <a:cs typeface="+mn-cs"/>
              </a:rPr>
              <a:t>Requires ability to establish (and maintain) session cookie with Azure AD</a:t>
            </a:r>
          </a:p>
          <a:p>
            <a:pPr marL="628650" lvl="1" indent="-171450">
              <a:buFont typeface="Arial" charset="0"/>
              <a:buChar char="•"/>
            </a:pPr>
            <a:r>
              <a:rPr lang="en-US" sz="1200" b="0" i="0" kern="1200" baseline="0" dirty="0">
                <a:solidFill>
                  <a:schemeClr val="tx1"/>
                </a:solidFill>
                <a:effectLst/>
                <a:latin typeface="+mn-lt"/>
                <a:ea typeface="+mn-ea"/>
                <a:cs typeface="+mn-cs"/>
              </a:rPr>
              <a:t>Client code is NOT given authorization Code</a:t>
            </a:r>
            <a:endParaRPr lang="en-US" b="0" baseline="0" dirty="0"/>
          </a:p>
          <a:p>
            <a:pPr marL="171450" indent="-171450">
              <a:buFont typeface="Arial" charset="0"/>
              <a:buChar char="•"/>
            </a:pPr>
            <a:r>
              <a:rPr lang="en-US" b="0" baseline="0" dirty="0"/>
              <a:t>Hybrid</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Combination of above; most flexible</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Allows request of Identity token, access token, and access code via front channel using</a:t>
            </a:r>
          </a:p>
          <a:p>
            <a:pPr marL="1085850" marR="0" lvl="2"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 a redirect (for native and JS clients)</a:t>
            </a:r>
          </a:p>
          <a:p>
            <a:pPr marL="1085850" marR="0" lvl="2"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 HTML form POST (for server-based apps)</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Returns Identity token for immediate use by client app</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Returns Authorization code for use by backend to obtain long-lived access to resources</a:t>
            </a:r>
          </a:p>
          <a:p>
            <a:endParaRPr lang="en-US" b="0" dirty="0"/>
          </a:p>
          <a:p>
            <a:r>
              <a:rPr lang="en-US" b="0" dirty="0"/>
              <a:t>Reference(s)</a:t>
            </a:r>
          </a:p>
          <a:p>
            <a:pPr marL="171450" indent="-171450">
              <a:buFont typeface="Arial" charset="0"/>
              <a:buChar char="•"/>
            </a:pPr>
            <a:r>
              <a:rPr lang="en-US" b="0" dirty="0"/>
              <a:t>OAuth spec</a:t>
            </a:r>
          </a:p>
          <a:p>
            <a:pPr marL="628650" lvl="1" indent="-171450">
              <a:buFont typeface="Arial" charset="0"/>
              <a:buChar char="•"/>
            </a:pPr>
            <a:r>
              <a:rPr lang="en-US" b="0" dirty="0"/>
              <a:t>https://</a:t>
            </a:r>
            <a:r>
              <a:rPr lang="en-US" b="0" dirty="0" err="1"/>
              <a:t>tools.ietf.org</a:t>
            </a:r>
            <a:r>
              <a:rPr lang="en-US" b="0" dirty="0"/>
              <a:t>/html/rfc6749#section-4.1</a:t>
            </a:r>
          </a:p>
          <a:p>
            <a:pPr marL="171450" indent="-171450">
              <a:buFont typeface="Arial" charset="0"/>
              <a:buChar char="•"/>
            </a:pPr>
            <a:r>
              <a:rPr lang="en-US" b="0" dirty="0"/>
              <a:t>OpenID spec</a:t>
            </a:r>
          </a:p>
          <a:p>
            <a:pPr marL="628650" lvl="1" indent="-171450">
              <a:buFont typeface="Arial" charset="0"/>
              <a:buChar char="•"/>
            </a:pPr>
            <a:r>
              <a:rPr lang="en-US" b="0" dirty="0"/>
              <a:t>http://</a:t>
            </a:r>
            <a:r>
              <a:rPr lang="en-US" b="0" dirty="0" err="1"/>
              <a:t>openid.net</a:t>
            </a:r>
            <a:r>
              <a:rPr lang="en-US" b="0" dirty="0"/>
              <a:t>/specs/openid-connect-core-1_0.html</a:t>
            </a:r>
          </a:p>
          <a:p>
            <a:pPr marL="171450" indent="-171450">
              <a:buFont typeface="Arial" charset="0"/>
              <a:buChar char="•"/>
            </a:pPr>
            <a:r>
              <a:rPr lang="en-US" b="0" dirty="0"/>
              <a:t>OpenID Connect Hybrid Flow and </a:t>
            </a:r>
            <a:r>
              <a:rPr lang="en-US" b="0" dirty="0" err="1"/>
              <a:t>IdentityServer</a:t>
            </a:r>
            <a:r>
              <a:rPr lang="en-US" b="0" dirty="0"/>
              <a:t> v3</a:t>
            </a:r>
          </a:p>
          <a:p>
            <a:pPr marL="628650" lvl="1" indent="-171450">
              <a:buFont typeface="Arial" charset="0"/>
              <a:buChar char="•"/>
            </a:pPr>
            <a:r>
              <a:rPr lang="en-US" b="0" dirty="0"/>
              <a:t>https://leastprivilege.com/2014/10/10/openid-connect-hybrid-flow-and-identityserver-v3/</a:t>
            </a:r>
          </a:p>
        </p:txBody>
      </p:sp>
      <p:sp>
        <p:nvSpPr>
          <p:cNvPr id="4" name="Slide Number Placeholder 3"/>
          <p:cNvSpPr>
            <a:spLocks noGrp="1"/>
          </p:cNvSpPr>
          <p:nvPr>
            <p:ph type="sldNum" sz="quarter" idx="10"/>
          </p:nvPr>
        </p:nvSpPr>
        <p:spPr/>
        <p:txBody>
          <a:bodyPr/>
          <a:lstStyle/>
          <a:p>
            <a:fld id="{3C6E4902-292F-4370-AFC1-6D92B180E54E}" type="slidenum">
              <a:rPr lang="en-US" smtClean="0"/>
              <a:t>20</a:t>
            </a:fld>
            <a:endParaRPr lang="en-US"/>
          </a:p>
        </p:txBody>
      </p:sp>
    </p:spTree>
    <p:extLst>
      <p:ext uri="{BB962C8B-B14F-4D97-AF65-F5344CB8AC3E}">
        <p14:creationId xmlns:p14="http://schemas.microsoft.com/office/powerpoint/2010/main" val="18161269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Best for native</a:t>
            </a:r>
            <a:r>
              <a:rPr lang="en-US" baseline="0" dirty="0"/>
              <a:t> applications calling web </a:t>
            </a:r>
            <a:r>
              <a:rPr lang="en-US" baseline="0" dirty="0" err="1"/>
              <a:t>api</a:t>
            </a:r>
            <a:r>
              <a:rPr lang="mr-IN" baseline="0" dirty="0"/>
              <a:t>…</a:t>
            </a:r>
            <a:endParaRPr lang="en-US" baseline="0" dirty="0"/>
          </a:p>
          <a:p>
            <a:endParaRPr lang="en-US" baseline="0" dirty="0"/>
          </a:p>
          <a:p>
            <a:r>
              <a:rPr lang="en-US" baseline="0" dirty="0"/>
              <a:t>Requires user interaction!!!</a:t>
            </a:r>
          </a:p>
          <a:p>
            <a:endParaRPr lang="en-US" baseline="0" dirty="0"/>
          </a:p>
          <a:p>
            <a:r>
              <a:rPr lang="en-US" baseline="0" dirty="0"/>
              <a:t>Q: Has anyone seen/used this before?</a:t>
            </a:r>
          </a:p>
          <a:p>
            <a:r>
              <a:rPr lang="en-US" baseline="0" dirty="0"/>
              <a:t>A: </a:t>
            </a:r>
            <a:r>
              <a:rPr lang="en-US" baseline="0" dirty="0" err="1"/>
              <a:t>Powershell</a:t>
            </a:r>
            <a:r>
              <a:rPr lang="en-US" baseline="0" dirty="0"/>
              <a:t> Azure RM CLI  login-</a:t>
            </a:r>
            <a:r>
              <a:rPr lang="en-US" baseline="0" dirty="0" err="1"/>
              <a:t>azurermaccount</a:t>
            </a:r>
            <a:endParaRPr lang="en-US" baseline="0" dirty="0"/>
          </a:p>
          <a:p>
            <a:endParaRPr lang="en-US" baseline="0" dirty="0"/>
          </a:p>
          <a:p>
            <a:r>
              <a:rPr lang="en-US" baseline="0" dirty="0"/>
              <a:t>Reference(s):</a:t>
            </a:r>
          </a:p>
          <a:p>
            <a:r>
              <a:rPr lang="en-US" baseline="0" dirty="0"/>
              <a:t>https://</a:t>
            </a:r>
            <a:r>
              <a:rPr lang="en-US" baseline="0" dirty="0" err="1"/>
              <a:t>docs.microsoft.com</a:t>
            </a:r>
            <a:r>
              <a:rPr lang="en-US" baseline="0" dirty="0"/>
              <a:t>/</a:t>
            </a:r>
            <a:r>
              <a:rPr lang="en-US" baseline="0" dirty="0" err="1"/>
              <a:t>en</a:t>
            </a:r>
            <a:r>
              <a:rPr lang="en-US" baseline="0" dirty="0"/>
              <a:t>-us/azure/active-directory/develop/active-directory-authentication-scenarios#native-application-to-web-api</a:t>
            </a:r>
          </a:p>
        </p:txBody>
      </p:sp>
      <p:sp>
        <p:nvSpPr>
          <p:cNvPr id="4" name="Slide Number Placeholder 3"/>
          <p:cNvSpPr>
            <a:spLocks noGrp="1"/>
          </p:cNvSpPr>
          <p:nvPr>
            <p:ph type="sldNum" sz="quarter" idx="10"/>
          </p:nvPr>
        </p:nvSpPr>
        <p:spPr/>
        <p:txBody>
          <a:bodyPr/>
          <a:lstStyle/>
          <a:p>
            <a:fld id="{3C6E4902-292F-4370-AFC1-6D92B180E54E}" type="slidenum">
              <a:rPr lang="en-US" smtClean="0"/>
              <a:t>21</a:t>
            </a:fld>
            <a:endParaRPr lang="en-US"/>
          </a:p>
        </p:txBody>
      </p:sp>
    </p:spTree>
    <p:extLst>
      <p:ext uri="{BB962C8B-B14F-4D97-AF65-F5344CB8AC3E}">
        <p14:creationId xmlns:p14="http://schemas.microsoft.com/office/powerpoint/2010/main" val="1884651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Page </a:t>
            </a:r>
            <a:r>
              <a:rPr lang="en-US" dirty="0" err="1"/>
              <a:t>Applicationi</a:t>
            </a:r>
            <a:r>
              <a:rPr lang="en-US" baseline="0" dirty="0"/>
              <a:t> flow</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-us/azure/active-directory/develop/active-directory-authentication-scenarios#single-page-application-spa</a:t>
            </a:r>
          </a:p>
        </p:txBody>
      </p:sp>
      <p:sp>
        <p:nvSpPr>
          <p:cNvPr id="4" name="Slide Number Placeholder 3"/>
          <p:cNvSpPr>
            <a:spLocks noGrp="1"/>
          </p:cNvSpPr>
          <p:nvPr>
            <p:ph type="sldNum" sz="quarter" idx="10"/>
          </p:nvPr>
        </p:nvSpPr>
        <p:spPr/>
        <p:txBody>
          <a:bodyPr/>
          <a:lstStyle/>
          <a:p>
            <a:fld id="{3C6E4902-292F-4370-AFC1-6D92B180E54E}" type="slidenum">
              <a:rPr lang="en-US" smtClean="0"/>
              <a:t>22</a:t>
            </a:fld>
            <a:endParaRPr lang="en-US"/>
          </a:p>
        </p:txBody>
      </p:sp>
    </p:spTree>
    <p:extLst>
      <p:ext uri="{BB962C8B-B14F-4D97-AF65-F5344CB8AC3E}">
        <p14:creationId xmlns:p14="http://schemas.microsoft.com/office/powerpoint/2010/main" val="17146682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Hybrid is same as Authorization</a:t>
            </a:r>
            <a:r>
              <a:rPr lang="en-US" baseline="0" dirty="0"/>
              <a:t> except for step 5</a:t>
            </a:r>
            <a:r>
              <a:rPr lang="mr-IN" baseline="0" dirty="0"/>
              <a:t>…</a:t>
            </a:r>
            <a:endParaRPr lang="en-US" dirty="0"/>
          </a:p>
          <a:p>
            <a:r>
              <a:rPr lang="en-US" sz="1200" b="1" i="0" kern="1200" dirty="0">
                <a:solidFill>
                  <a:schemeClr val="tx1"/>
                </a:solidFill>
                <a:effectLst/>
                <a:latin typeface="+mn-lt"/>
                <a:ea typeface="+mn-ea"/>
                <a:cs typeface="+mn-cs"/>
              </a:rPr>
              <a:t>The Hybrid Flow follows the following steps:</a:t>
            </a:r>
          </a:p>
          <a:p>
            <a:r>
              <a:rPr lang="en-US" sz="1200" b="0" i="0" kern="1200" dirty="0">
                <a:solidFill>
                  <a:schemeClr val="tx1"/>
                </a:solidFill>
                <a:effectLst/>
                <a:latin typeface="+mn-lt"/>
                <a:ea typeface="+mn-ea"/>
                <a:cs typeface="+mn-cs"/>
              </a:rPr>
              <a:t>1. Client prepares an Authentication Request containing the desired request parameters.</a:t>
            </a:r>
          </a:p>
          <a:p>
            <a:r>
              <a:rPr lang="en-US" sz="1200" b="0" i="0" kern="1200" dirty="0">
                <a:solidFill>
                  <a:schemeClr val="tx1"/>
                </a:solidFill>
                <a:effectLst/>
                <a:latin typeface="+mn-lt"/>
                <a:ea typeface="+mn-ea"/>
                <a:cs typeface="+mn-cs"/>
              </a:rPr>
              <a:t>2. Client sends the request to the Authorization Server.</a:t>
            </a:r>
          </a:p>
          <a:p>
            <a:r>
              <a:rPr lang="en-US" sz="1200" b="0" i="0" kern="1200" dirty="0">
                <a:solidFill>
                  <a:schemeClr val="tx1"/>
                </a:solidFill>
                <a:effectLst/>
                <a:latin typeface="+mn-lt"/>
                <a:ea typeface="+mn-ea"/>
                <a:cs typeface="+mn-cs"/>
              </a:rPr>
              <a:t>3. Authorization Server Authenticates the End-User.</a:t>
            </a:r>
          </a:p>
          <a:p>
            <a:r>
              <a:rPr lang="en-US" sz="1200" b="0" i="0" kern="1200" dirty="0">
                <a:solidFill>
                  <a:schemeClr val="tx1"/>
                </a:solidFill>
                <a:effectLst/>
                <a:latin typeface="+mn-lt"/>
                <a:ea typeface="+mn-ea"/>
                <a:cs typeface="+mn-cs"/>
              </a:rPr>
              <a:t>4. Authorization Server obtains End-User Consent/Authorization.</a:t>
            </a:r>
          </a:p>
          <a:p>
            <a:r>
              <a:rPr lang="en-US" sz="1200" b="0" i="0" kern="1200" dirty="0">
                <a:solidFill>
                  <a:schemeClr val="tx1"/>
                </a:solidFill>
                <a:effectLst/>
                <a:latin typeface="+mn-lt"/>
                <a:ea typeface="+mn-ea"/>
                <a:cs typeface="+mn-cs"/>
              </a:rPr>
              <a:t>5. Authorization Server sends the End-User back to the Client with an Authorization Code </a:t>
            </a:r>
            <a:r>
              <a:rPr lang="en-US" sz="1200" b="1" i="1" kern="1200" dirty="0">
                <a:solidFill>
                  <a:schemeClr val="tx1"/>
                </a:solidFill>
                <a:effectLst/>
                <a:latin typeface="+mn-lt"/>
                <a:ea typeface="+mn-ea"/>
                <a:cs typeface="+mn-cs"/>
              </a:rPr>
              <a:t>and, depending on the Response Type, one or more additional parameters.</a:t>
            </a:r>
          </a:p>
          <a:p>
            <a:r>
              <a:rPr lang="en-US" sz="1200" b="0" i="0" kern="1200" dirty="0">
                <a:solidFill>
                  <a:schemeClr val="tx1"/>
                </a:solidFill>
                <a:effectLst/>
                <a:latin typeface="+mn-lt"/>
                <a:ea typeface="+mn-ea"/>
                <a:cs typeface="+mn-cs"/>
              </a:rPr>
              <a:t>6. Client requests a response using the Authorization Code at the Token Endpoint.</a:t>
            </a:r>
          </a:p>
          <a:p>
            <a:r>
              <a:rPr lang="en-US" sz="1200" b="0" i="0" kern="1200" dirty="0">
                <a:solidFill>
                  <a:schemeClr val="tx1"/>
                </a:solidFill>
                <a:effectLst/>
                <a:latin typeface="+mn-lt"/>
                <a:ea typeface="+mn-ea"/>
                <a:cs typeface="+mn-cs"/>
              </a:rPr>
              <a:t>7. Client receives a response that contains an ID Token and Access Token in the response body.</a:t>
            </a:r>
          </a:p>
          <a:p>
            <a:r>
              <a:rPr lang="en-US" sz="1200" b="0" i="0" kern="1200" dirty="0">
                <a:solidFill>
                  <a:schemeClr val="tx1"/>
                </a:solidFill>
                <a:effectLst/>
                <a:latin typeface="+mn-lt"/>
                <a:ea typeface="+mn-ea"/>
                <a:cs typeface="+mn-cs"/>
              </a:rPr>
              <a:t>8. Client validates the ID Token and retrieves the End-User's Subject Identifier.</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23</a:t>
            </a:fld>
            <a:endParaRPr lang="en-US"/>
          </a:p>
        </p:txBody>
      </p:sp>
    </p:spTree>
    <p:extLst>
      <p:ext uri="{BB962C8B-B14F-4D97-AF65-F5344CB8AC3E}">
        <p14:creationId xmlns:p14="http://schemas.microsoft.com/office/powerpoint/2010/main" val="26837051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Secure access to resources from Azure AD applications using OAuth and OpenID Connect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Authorize access to web applications using OpenID Connect and Azure Active Directory</a:t>
            </a:r>
          </a:p>
          <a:p>
            <a:r>
              <a:rPr lang="en-US" dirty="0"/>
              <a:t>https://docs.microsoft.com/en-us/azure/active-directory/develop/active-directory-protocols-openid-connect-code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Authorize access to web applications using OAuth 2.0 and Azure Active Directory</a:t>
            </a:r>
          </a:p>
          <a:p>
            <a:r>
              <a:rPr lang="en-US" dirty="0"/>
              <a:t>https://docs.microsoft.com/en-us/azure/active-directory/develop/active-directory-protocols-</a:t>
            </a:r>
            <a:r>
              <a:rPr lang="en-US" dirty="0" err="1"/>
              <a:t>oauth</a:t>
            </a:r>
            <a:r>
              <a:rPr lang="en-US" dirty="0"/>
              <a:t>-code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AD Code Samples</a:t>
            </a:r>
          </a:p>
          <a:p>
            <a:r>
              <a:rPr lang="en-US" dirty="0"/>
              <a:t>https://azure.microsoft.com/en-us/resources/samples/?service=active-directory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Integrate Azure AD into a web application using OpenID Connect</a:t>
            </a:r>
          </a:p>
          <a:p>
            <a:r>
              <a:rPr lang="en-US" dirty="0"/>
              <a:t>https://azure.microsoft.com/en-us/resources/samples/active-directory-dotnet-webapp-openidconnect/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24</a:t>
            </a:fld>
            <a:endParaRPr lang="en-US"/>
          </a:p>
        </p:txBody>
      </p:sp>
    </p:spTree>
    <p:extLst>
      <p:ext uri="{BB962C8B-B14F-4D97-AF65-F5344CB8AC3E}">
        <p14:creationId xmlns:p14="http://schemas.microsoft.com/office/powerpoint/2010/main" val="2331458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25</a:t>
            </a:fld>
            <a:endParaRPr lang="en-US"/>
          </a:p>
        </p:txBody>
      </p:sp>
    </p:spTree>
    <p:extLst>
      <p:ext uri="{BB962C8B-B14F-4D97-AF65-F5344CB8AC3E}">
        <p14:creationId xmlns:p14="http://schemas.microsoft.com/office/powerpoint/2010/main" val="31272784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5</a:t>
            </a:r>
          </a:p>
        </p:txBody>
      </p:sp>
      <p:sp>
        <p:nvSpPr>
          <p:cNvPr id="4" name="Slide Number Placeholder 3"/>
          <p:cNvSpPr>
            <a:spLocks noGrp="1"/>
          </p:cNvSpPr>
          <p:nvPr>
            <p:ph type="sldNum" sz="quarter" idx="10"/>
          </p:nvPr>
        </p:nvSpPr>
        <p:spPr/>
        <p:txBody>
          <a:bodyPr/>
          <a:lstStyle/>
          <a:p>
            <a:fld id="{3C6E4902-292F-4370-AFC1-6D92B180E54E}" type="slidenum">
              <a:rPr lang="en-US" smtClean="0"/>
              <a:t>26</a:t>
            </a:fld>
            <a:endParaRPr lang="en-US"/>
          </a:p>
        </p:txBody>
      </p:sp>
    </p:spTree>
    <p:extLst>
      <p:ext uri="{BB962C8B-B14F-4D97-AF65-F5344CB8AC3E}">
        <p14:creationId xmlns:p14="http://schemas.microsoft.com/office/powerpoint/2010/main" val="1294173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27</a:t>
            </a:fld>
            <a:endParaRPr lang="en-US"/>
          </a:p>
        </p:txBody>
      </p:sp>
    </p:spTree>
    <p:extLst>
      <p:ext uri="{BB962C8B-B14F-4D97-AF65-F5344CB8AC3E}">
        <p14:creationId xmlns:p14="http://schemas.microsoft.com/office/powerpoint/2010/main" val="24618965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do we integrate our on-</a:t>
            </a:r>
            <a:r>
              <a:rPr lang="en-US" baseline="0" dirty="0" err="1"/>
              <a:t>prem</a:t>
            </a:r>
            <a:r>
              <a:rPr lang="en-US" baseline="0" dirty="0"/>
              <a:t> AD infrastructure with Azure?</a:t>
            </a:r>
          </a:p>
          <a:p>
            <a:endParaRPr lang="en-US" baseline="0" dirty="0"/>
          </a:p>
          <a:p>
            <a:r>
              <a:rPr lang="en-US" baseline="0" dirty="0"/>
              <a:t>How do we manage our on-</a:t>
            </a:r>
            <a:r>
              <a:rPr lang="en-US" baseline="0" dirty="0" err="1"/>
              <a:t>prem</a:t>
            </a:r>
            <a:r>
              <a:rPr lang="en-US" baseline="0" dirty="0"/>
              <a:t> users and our Azure users?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28</a:t>
            </a:fld>
            <a:endParaRPr lang="en-US"/>
          </a:p>
        </p:txBody>
      </p:sp>
    </p:spTree>
    <p:extLst>
      <p:ext uri="{BB962C8B-B14F-4D97-AF65-F5344CB8AC3E}">
        <p14:creationId xmlns:p14="http://schemas.microsoft.com/office/powerpoint/2010/main" val="5690942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Azure AD Connect is the umbrella</a:t>
            </a:r>
            <a:r>
              <a:rPr lang="en-US" sz="1200" b="0" i="0" kern="1200" baseline="0" dirty="0">
                <a:solidFill>
                  <a:schemeClr val="tx1"/>
                </a:solidFill>
                <a:effectLst/>
                <a:latin typeface="+mn-lt"/>
                <a:ea typeface="+mn-ea"/>
                <a:cs typeface="+mn-cs"/>
              </a:rPr>
              <a:t> technology/name for the components that connect your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AD infrastructure to Azure.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Basically it </a:t>
            </a:r>
            <a:r>
              <a:rPr lang="en-US" dirty="0"/>
              <a:t>integrates your on-premises directories with Azure Active Directory,</a:t>
            </a:r>
            <a:r>
              <a:rPr lang="en-US" baseline="0" dirty="0"/>
              <a:t> thus providing a</a:t>
            </a:r>
            <a:r>
              <a:rPr lang="en-US" dirty="0"/>
              <a:t> common identity for users of Office 365, Azure, and 3</a:t>
            </a:r>
            <a:r>
              <a:rPr lang="en-US" baseline="30000" dirty="0"/>
              <a:t>rd</a:t>
            </a:r>
            <a:r>
              <a:rPr lang="en-US" dirty="0"/>
              <a:t> party SaaS applications with Azure AD</a:t>
            </a:r>
            <a:r>
              <a:rPr lang="en-US" baseline="0" dirty="0"/>
              <a:t> Integration</a:t>
            </a:r>
            <a:r>
              <a:rPr lang="en-US" dirty="0"/>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Components:</a:t>
            </a:r>
          </a:p>
          <a:p>
            <a:pPr marL="171450" indent="-171450">
              <a:buFont typeface="Arial" charset="0"/>
              <a:buChar char="•"/>
            </a:pPr>
            <a:r>
              <a:rPr lang="en-US" sz="1200" b="0" i="0" kern="1200" dirty="0">
                <a:solidFill>
                  <a:schemeClr val="tx1"/>
                </a:solidFill>
                <a:effectLst/>
                <a:latin typeface="+mn-lt"/>
                <a:ea typeface="+mn-ea"/>
                <a:cs typeface="+mn-cs"/>
              </a:rPr>
              <a:t>Synchronization - This component is responsible for creating users, groups, and other objects. It is also responsible for making sure identity information for your on-premises users and groups is matching the cloud.</a:t>
            </a:r>
          </a:p>
          <a:p>
            <a:pPr marL="171450" indent="-171450">
              <a:buFont typeface="Arial" charset="0"/>
              <a:buChar char="•"/>
            </a:pPr>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ADFS (optional) - </a:t>
            </a:r>
            <a:r>
              <a:rPr lang="en-US" dirty="0"/>
              <a:t>ADFS stands for Active Directory Federation Services and </a:t>
            </a:r>
            <a:r>
              <a:rPr lang="en-US" sz="1200" b="0" i="0" kern="1200" dirty="0">
                <a:solidFill>
                  <a:schemeClr val="tx1"/>
                </a:solidFill>
                <a:effectLst/>
                <a:latin typeface="+mn-lt"/>
                <a:ea typeface="+mn-ea"/>
                <a:cs typeface="+mn-cs"/>
              </a:rPr>
              <a:t>is an optional part of Azure AD Connect</a:t>
            </a:r>
            <a:r>
              <a:rPr lang="en-US" sz="1200" b="0" i="0" kern="1200" baseline="0" dirty="0">
                <a:solidFill>
                  <a:schemeClr val="tx1"/>
                </a:solidFill>
                <a:effectLst/>
                <a:latin typeface="+mn-lt"/>
                <a:ea typeface="+mn-ea"/>
                <a:cs typeface="+mn-cs"/>
              </a:rPr>
              <a:t>. </a:t>
            </a:r>
            <a:r>
              <a:rPr lang="en-US" dirty="0"/>
              <a:t>Federating</a:t>
            </a:r>
            <a:r>
              <a:rPr lang="en-US" baseline="0" dirty="0"/>
              <a:t> Azure with an on-</a:t>
            </a:r>
            <a:r>
              <a:rPr lang="en-US" baseline="0" dirty="0" err="1"/>
              <a:t>prem</a:t>
            </a:r>
            <a:r>
              <a:rPr lang="en-US" baseline="0" dirty="0"/>
              <a:t> </a:t>
            </a:r>
            <a:r>
              <a:rPr lang="en-US" dirty="0"/>
              <a:t>ADFS environment allows </a:t>
            </a:r>
            <a:r>
              <a:rPr lang="en-US" sz="1200" b="0" i="0" kern="1200" dirty="0">
                <a:solidFill>
                  <a:schemeClr val="tx1"/>
                </a:solidFill>
                <a:effectLst/>
                <a:latin typeface="+mn-lt"/>
                <a:ea typeface="+mn-ea"/>
                <a:cs typeface="+mn-cs"/>
              </a:rPr>
              <a:t>organizations to address complex deployments and</a:t>
            </a:r>
            <a:r>
              <a:rPr lang="en-US" sz="1200" b="0" i="0" kern="1200" baseline="0" dirty="0">
                <a:solidFill>
                  <a:schemeClr val="tx1"/>
                </a:solidFill>
                <a:effectLst/>
                <a:latin typeface="+mn-lt"/>
                <a:ea typeface="+mn-ea"/>
                <a:cs typeface="+mn-cs"/>
              </a:rPr>
              <a:t> provides </a:t>
            </a:r>
            <a:r>
              <a:rPr lang="en-US" dirty="0"/>
              <a:t>more granular security controls such as password policies,</a:t>
            </a:r>
            <a:r>
              <a:rPr lang="en-US" baseline="0" dirty="0"/>
              <a:t> </a:t>
            </a:r>
            <a:r>
              <a:rPr lang="en-US" dirty="0"/>
              <a:t>scheduled login times,</a:t>
            </a:r>
            <a:r>
              <a:rPr lang="en-US" baseline="0" dirty="0"/>
              <a:t> or </a:t>
            </a:r>
            <a:r>
              <a:rPr lang="en-US" sz="1200" b="0" i="0" kern="1200" dirty="0">
                <a:solidFill>
                  <a:schemeClr val="tx1"/>
                </a:solidFill>
                <a:effectLst/>
                <a:latin typeface="+mn-lt"/>
                <a:ea typeface="+mn-ea"/>
                <a:cs typeface="+mn-cs"/>
              </a:rPr>
              <a:t>smart card/3rd party MFA.</a:t>
            </a:r>
          </a:p>
          <a:p>
            <a:pPr marL="171450" indent="-171450">
              <a:buFont typeface="Arial" charset="0"/>
              <a:buChar char="•"/>
            </a:pPr>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Health Monitoring - Azure AD Connect Health can provide robust monitoring and provide a central location in the Azure portal to view this activity. For additional information</a:t>
            </a:r>
            <a:r>
              <a:rPr lang="en-US" dirty="0">
                <a:solidFill>
                  <a:schemeClr val="tx1"/>
                </a:solidFill>
                <a:latin typeface="+mn-lt"/>
              </a:rPr>
              <a:t>, see </a:t>
            </a:r>
            <a:r>
              <a:rPr lang="en-US" dirty="0">
                <a:solidFill>
                  <a:schemeClr val="tx1"/>
                </a:solidFill>
                <a:latin typeface="+mn-lt"/>
                <a:hlinkClick r:id="rId3"/>
              </a:rPr>
              <a:t>Azure Active Directory Connect Health</a:t>
            </a:r>
            <a:r>
              <a:rPr lang="en-US" dirty="0">
                <a:solidFill>
                  <a:schemeClr val="tx1"/>
                </a:solidFill>
                <a:latin typeface="+mn-lt"/>
              </a:rPr>
              <a:t>.</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endParaRPr lang="en-US" dirty="0"/>
          </a:p>
          <a:p>
            <a:r>
              <a:rPr lang="en-US" baseline="0" dirty="0"/>
              <a:t>https://</a:t>
            </a:r>
            <a:r>
              <a:rPr lang="en-US" baseline="0" dirty="0" err="1"/>
              <a:t>docs.microsoft.com</a:t>
            </a:r>
            <a:r>
              <a:rPr lang="en-US" baseline="0" dirty="0"/>
              <a:t>/</a:t>
            </a:r>
            <a:r>
              <a:rPr lang="en-US" baseline="0" dirty="0" err="1"/>
              <a:t>en</a:t>
            </a:r>
            <a:r>
              <a:rPr lang="en-US" baseline="0" dirty="0"/>
              <a:t>-us/azure/active-directory/connect/active-directory-</a:t>
            </a:r>
            <a:r>
              <a:rPr lang="en-US" baseline="0" dirty="0" err="1"/>
              <a:t>aadconnectsync</a:t>
            </a:r>
            <a:r>
              <a:rPr lang="en-US" baseline="0" dirty="0"/>
              <a:t>-</a:t>
            </a:r>
            <a:r>
              <a:rPr lang="en-US" baseline="0" dirty="0" err="1"/>
              <a:t>whatis</a:t>
            </a:r>
            <a:endParaRPr lang="en-US" baseline="0" dirty="0"/>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r>
              <a:rPr lang="en-US" dirty="0"/>
              <a:t>-topologies</a:t>
            </a:r>
          </a:p>
          <a:p>
            <a:r>
              <a:rPr lang="en-US" dirty="0"/>
              <a:t>https://</a:t>
            </a:r>
            <a:r>
              <a:rPr lang="en-US" dirty="0" err="1"/>
              <a:t>docs.microsoft.com</a:t>
            </a:r>
            <a:r>
              <a:rPr lang="en-US" dirty="0"/>
              <a:t>/</a:t>
            </a:r>
            <a:r>
              <a:rPr lang="en-US" dirty="0" err="1"/>
              <a:t>en</a:t>
            </a:r>
            <a:r>
              <a:rPr lang="en-US" dirty="0"/>
              <a:t>-us/azure/active-directory/active-directory-hybrid-identity-design-considerations-tools-comparison</a:t>
            </a:r>
            <a:endParaRPr lang="en-US" b="1" i="1" baseline="0" dirty="0"/>
          </a:p>
          <a:p>
            <a:r>
              <a:rPr lang="en-US" b="0" i="0" dirty="0"/>
              <a:t>https://</a:t>
            </a:r>
            <a:r>
              <a:rPr lang="en-US" b="0" i="0" dirty="0" err="1"/>
              <a:t>docs.microsoft.com</a:t>
            </a:r>
            <a:r>
              <a:rPr lang="en-US" b="0" i="0" dirty="0"/>
              <a:t>/</a:t>
            </a:r>
            <a:r>
              <a:rPr lang="en-US" b="0" i="0" dirty="0" err="1"/>
              <a:t>en</a:t>
            </a:r>
            <a:r>
              <a:rPr lang="en-US" b="0" i="0" dirty="0"/>
              <a:t>-us/azure/active-directory/connect/active-directory-</a:t>
            </a:r>
            <a:r>
              <a:rPr lang="en-US" b="0" i="0" dirty="0" err="1"/>
              <a:t>aadconnectsync</a:t>
            </a:r>
            <a:r>
              <a:rPr lang="en-US" b="0" i="0" dirty="0"/>
              <a:t>-feature-scheduler</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29</a:t>
            </a:fld>
            <a:endParaRPr lang="en-US"/>
          </a:p>
        </p:txBody>
      </p:sp>
    </p:spTree>
    <p:extLst>
      <p:ext uri="{BB962C8B-B14F-4D97-AF65-F5344CB8AC3E}">
        <p14:creationId xmlns:p14="http://schemas.microsoft.com/office/powerpoint/2010/main" val="735631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David Pheasant</a:t>
            </a:r>
          </a:p>
          <a:p>
            <a:r>
              <a:rPr lang="en-US" baseline="0" dirty="0"/>
              <a:t>I am a Linux, Windows, </a:t>
            </a:r>
            <a:r>
              <a:rPr lang="en-US" baseline="0" dirty="0" err="1"/>
              <a:t>Powershell</a:t>
            </a:r>
            <a:r>
              <a:rPr lang="en-US" baseline="0" dirty="0"/>
              <a:t>, Configuration Management, CI/CD, and automation nerd</a:t>
            </a:r>
          </a:p>
          <a:p>
            <a:r>
              <a:rPr lang="en-US" dirty="0"/>
              <a:t>Earns</a:t>
            </a:r>
            <a:r>
              <a:rPr lang="en-US" baseline="0" dirty="0"/>
              <a:t> me the title of </a:t>
            </a:r>
            <a:r>
              <a:rPr lang="en-US" dirty="0"/>
              <a:t>DevOps</a:t>
            </a:r>
            <a:r>
              <a:rPr lang="en-US" baseline="0" dirty="0"/>
              <a:t> and Data </a:t>
            </a:r>
            <a:r>
              <a:rPr lang="en-US" dirty="0"/>
              <a:t>Architect</a:t>
            </a:r>
            <a:r>
              <a:rPr lang="en-US" baseline="0" dirty="0"/>
              <a:t> at BlueMetal</a:t>
            </a:r>
          </a:p>
          <a:p>
            <a:endParaRPr lang="en-US" baseline="0" dirty="0"/>
          </a:p>
          <a:p>
            <a:r>
              <a:rPr lang="en-US" baseline="0" dirty="0"/>
              <a:t>BlueMetal is an IT/Cloud/Dev Consulting firm focused on improving our customer’s businesses by employing next-generation technologies such as Azure.</a:t>
            </a:r>
          </a:p>
          <a:p>
            <a:r>
              <a:rPr lang="en-US" baseline="0" dirty="0"/>
              <a:t>MS's 2017 Mobile App Dev Partner of the year</a:t>
            </a:r>
          </a:p>
          <a:p>
            <a:endParaRPr lang="en-US" baseline="0" dirty="0"/>
          </a:p>
          <a:p>
            <a:r>
              <a:rPr lang="en-US" baseline="0" dirty="0"/>
              <a:t>What about you? What types of people do we have in the room?</a:t>
            </a:r>
          </a:p>
          <a:p>
            <a:endParaRPr lang="en-US" baseline="0" dirty="0"/>
          </a:p>
          <a:p>
            <a:r>
              <a:rPr lang="en-US" baseline="0" dirty="0"/>
              <a:t>By a show of hands:</a:t>
            </a:r>
          </a:p>
          <a:p>
            <a:pPr marL="171450" indent="-171450">
              <a:buFont typeface="Arial" charset="0"/>
              <a:buChar char="•"/>
            </a:pPr>
            <a:r>
              <a:rPr lang="en-US" baseline="0" dirty="0"/>
              <a:t>How many people have been using azure for</a:t>
            </a:r>
          </a:p>
          <a:p>
            <a:pPr marL="628650" lvl="1" indent="-171450">
              <a:buFont typeface="Arial" charset="0"/>
              <a:buChar char="•"/>
            </a:pPr>
            <a:r>
              <a:rPr lang="en-US" baseline="0" dirty="0"/>
              <a:t>0-3 months</a:t>
            </a:r>
          </a:p>
          <a:p>
            <a:pPr marL="628650" lvl="1" indent="-171450">
              <a:buFont typeface="Arial" charset="0"/>
              <a:buChar char="•"/>
            </a:pPr>
            <a:r>
              <a:rPr lang="en-US" baseline="0" dirty="0"/>
              <a:t>3-6 months</a:t>
            </a:r>
          </a:p>
          <a:p>
            <a:pPr marL="628650" lvl="1" indent="-171450">
              <a:buFont typeface="Arial" charset="0"/>
              <a:buChar char="•"/>
            </a:pPr>
            <a:r>
              <a:rPr lang="en-US" baseline="0" dirty="0"/>
              <a:t>6-12 months</a:t>
            </a:r>
          </a:p>
          <a:p>
            <a:pPr marL="628650" lvl="1" indent="-171450">
              <a:buFont typeface="Arial" charset="0"/>
              <a:buChar char="•"/>
            </a:pPr>
            <a:r>
              <a:rPr lang="en-US" baseline="0" dirty="0"/>
              <a:t>More?</a:t>
            </a:r>
          </a:p>
          <a:p>
            <a:pPr marL="171450" lvl="0" indent="-171450">
              <a:buFont typeface="Arial" charset="0"/>
              <a:buChar char="•"/>
            </a:pPr>
            <a:r>
              <a:rPr lang="en-US" baseline="0" dirty="0"/>
              <a:t>Where are my</a:t>
            </a:r>
            <a:r>
              <a:rPr lang="mr-IN" baseline="0" dirty="0"/>
              <a:t>…</a:t>
            </a:r>
            <a:r>
              <a:rPr lang="en-US" baseline="0" dirty="0"/>
              <a:t>.</a:t>
            </a:r>
          </a:p>
          <a:p>
            <a:pPr marL="628650" lvl="1" indent="-171450">
              <a:buFont typeface="Arial" charset="0"/>
              <a:buChar char="•"/>
            </a:pPr>
            <a:r>
              <a:rPr lang="en-US" baseline="0" dirty="0"/>
              <a:t>Developers?</a:t>
            </a:r>
          </a:p>
          <a:p>
            <a:pPr marL="628650" lvl="1" indent="-171450">
              <a:buFont typeface="Arial" charset="0"/>
              <a:buChar char="•"/>
            </a:pPr>
            <a:r>
              <a:rPr lang="en-US" baseline="0" dirty="0"/>
              <a:t>Administrators/IT Managers?</a:t>
            </a:r>
          </a:p>
          <a:p>
            <a:pPr marL="628650" lvl="1" indent="-171450">
              <a:buFont typeface="Arial" charset="0"/>
              <a:buChar char="•"/>
            </a:pPr>
            <a:r>
              <a:rPr lang="en-US" baseline="0" dirty="0"/>
              <a:t>Consultants?</a:t>
            </a:r>
          </a:p>
        </p:txBody>
      </p:sp>
      <p:sp>
        <p:nvSpPr>
          <p:cNvPr id="4" name="Slide Number Placeholder 3"/>
          <p:cNvSpPr>
            <a:spLocks noGrp="1"/>
          </p:cNvSpPr>
          <p:nvPr>
            <p:ph type="sldNum" sz="quarter" idx="10"/>
          </p:nvPr>
        </p:nvSpPr>
        <p:spPr/>
        <p:txBody>
          <a:bodyPr/>
          <a:lstStyle/>
          <a:p>
            <a:fld id="{3C6E4902-292F-4370-AFC1-6D92B180E54E}" type="slidenum">
              <a:rPr lang="en-US" smtClean="0"/>
              <a:t>3</a:t>
            </a:fld>
            <a:endParaRPr lang="en-US"/>
          </a:p>
        </p:txBody>
      </p:sp>
    </p:spTree>
    <p:extLst>
      <p:ext uri="{BB962C8B-B14F-4D97-AF65-F5344CB8AC3E}">
        <p14:creationId xmlns:p14="http://schemas.microsoft.com/office/powerpoint/2010/main" val="17770462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AD Connect replaces older versions of identity integration tools such as DirSync,</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Azure AD Sync, and Forefront Identity Manager with the Azure Active Directory Connector</a:t>
            </a:r>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Windows Azure Active Directory Sync (DirSync) Azure AD Sync are now deprecated and have reached end of</a:t>
            </a:r>
            <a:r>
              <a:rPr lang="en-US" baseline="0" dirty="0"/>
              <a:t> support</a:t>
            </a:r>
            <a:r>
              <a:rPr lang="en-US" dirty="0"/>
              <a: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30</a:t>
            </a:fld>
            <a:endParaRPr lang="en-US"/>
          </a:p>
        </p:txBody>
      </p:sp>
    </p:spTree>
    <p:extLst>
      <p:ext uri="{BB962C8B-B14F-4D97-AF65-F5344CB8AC3E}">
        <p14:creationId xmlns:p14="http://schemas.microsoft.com/office/powerpoint/2010/main" val="2023101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Depiction</a:t>
            </a:r>
            <a:r>
              <a:rPr lang="en-US" baseline="0" dirty="0"/>
              <a:t> of a basic AD connect deployment/topology</a:t>
            </a:r>
          </a:p>
          <a:p>
            <a:pPr marL="171450" indent="-171450">
              <a:buFont typeface="Arial" charset="0"/>
              <a:buChar char="•"/>
            </a:pPr>
            <a:r>
              <a:rPr lang="en-US" baseline="0" dirty="0"/>
              <a:t>More complex deployments are possible</a:t>
            </a:r>
            <a:endParaRPr lang="en-US" dirty="0"/>
          </a:p>
          <a:p>
            <a:pPr marL="171450" indent="-171450">
              <a:buFont typeface="Arial" charset="0"/>
              <a:buChar char="•"/>
            </a:pPr>
            <a:r>
              <a:rPr lang="en-US" dirty="0"/>
              <a:t>N</a:t>
            </a:r>
            <a:r>
              <a:rPr lang="en-US" baseline="0" dirty="0"/>
              <a:t>ote Azure AD Connect Topologies</a:t>
            </a:r>
          </a:p>
          <a:p>
            <a:endParaRPr lang="en-US" baseline="0" dirty="0"/>
          </a:p>
          <a:p>
            <a:r>
              <a:rPr lang="en-US" baseline="0" dirty="0"/>
              <a:t>Reference(s):</a:t>
            </a:r>
          </a:p>
          <a:p>
            <a:r>
              <a:rPr lang="en-US" baseline="0" dirty="0"/>
              <a:t>https://</a:t>
            </a:r>
            <a:r>
              <a:rPr lang="en-US" baseline="0" dirty="0" err="1"/>
              <a:t>docs.microsoft.com</a:t>
            </a:r>
            <a:r>
              <a:rPr lang="en-US" baseline="0" dirty="0"/>
              <a:t>/</a:t>
            </a:r>
            <a:r>
              <a:rPr lang="en-US" baseline="0" dirty="0" err="1"/>
              <a:t>en</a:t>
            </a:r>
            <a:r>
              <a:rPr lang="en-US" baseline="0" dirty="0"/>
              <a:t>-us/azure/active-directory/connect/active-directory-</a:t>
            </a:r>
            <a:r>
              <a:rPr lang="en-US" baseline="0" dirty="0" err="1"/>
              <a:t>aadconnectsync</a:t>
            </a:r>
            <a:r>
              <a:rPr lang="en-US" baseline="0" dirty="0"/>
              <a:t>-</a:t>
            </a:r>
            <a:r>
              <a:rPr lang="en-US" baseline="0" dirty="0" err="1"/>
              <a:t>whatis</a:t>
            </a:r>
            <a:endParaRPr lang="en-US" baseline="0" dirty="0"/>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r>
              <a:rPr lang="en-US" dirty="0"/>
              <a:t>-topologies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endParaRPr lang="en-US" dirty="0"/>
          </a:p>
          <a:p>
            <a:r>
              <a:rPr lang="en-US" dirty="0"/>
              <a:t>https://</a:t>
            </a:r>
            <a:r>
              <a:rPr lang="en-US" dirty="0" err="1"/>
              <a:t>docs.microsoft.com</a:t>
            </a:r>
            <a:r>
              <a:rPr lang="en-US" dirty="0"/>
              <a:t>/</a:t>
            </a:r>
            <a:r>
              <a:rPr lang="en-US" dirty="0" err="1"/>
              <a:t>en</a:t>
            </a:r>
            <a:r>
              <a:rPr lang="en-US" dirty="0"/>
              <a:t>-us/azure/active-directory/active-directory-hybrid-identity-design-considerations-tools-comparison</a:t>
            </a:r>
            <a:endParaRPr lang="en-US" b="1" i="1" baseline="0" dirty="0"/>
          </a:p>
          <a:p>
            <a:r>
              <a:rPr lang="en-US" b="0" i="0" dirty="0"/>
              <a:t>https://</a:t>
            </a:r>
            <a:r>
              <a:rPr lang="en-US" b="0" i="0" dirty="0" err="1"/>
              <a:t>docs.microsoft.com</a:t>
            </a:r>
            <a:r>
              <a:rPr lang="en-US" b="0" i="0" dirty="0"/>
              <a:t>/en-us/azure/active-directory/connect/active-directory-</a:t>
            </a:r>
            <a:r>
              <a:rPr lang="en-US" b="0" i="0" dirty="0" err="1"/>
              <a:t>aadconnectsync</a:t>
            </a:r>
            <a:r>
              <a:rPr lang="en-US" b="0" i="0" dirty="0"/>
              <a:t>-feature-scheduler</a:t>
            </a:r>
          </a:p>
        </p:txBody>
      </p:sp>
      <p:sp>
        <p:nvSpPr>
          <p:cNvPr id="4" name="Slide Number Placeholder 3"/>
          <p:cNvSpPr>
            <a:spLocks noGrp="1"/>
          </p:cNvSpPr>
          <p:nvPr>
            <p:ph type="sldNum" sz="quarter" idx="10"/>
          </p:nvPr>
        </p:nvSpPr>
        <p:spPr/>
        <p:txBody>
          <a:bodyPr/>
          <a:lstStyle/>
          <a:p>
            <a:fld id="{3C6E4902-292F-4370-AFC1-6D92B180E54E}" type="slidenum">
              <a:rPr lang="en-US" smtClean="0"/>
              <a:t>31</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ADFS is an extension/add-on</a:t>
            </a:r>
            <a:r>
              <a:rPr lang="en-US" baseline="0" dirty="0"/>
              <a:t> to ADDS </a:t>
            </a:r>
            <a:r>
              <a:rPr lang="en-US" dirty="0"/>
              <a:t>allowing you to use your on-</a:t>
            </a:r>
            <a:r>
              <a:rPr lang="en-US" dirty="0" err="1"/>
              <a:t>prem</a:t>
            </a:r>
            <a:r>
              <a:rPr lang="en-US" dirty="0"/>
              <a:t> AD as a</a:t>
            </a:r>
            <a:r>
              <a:rPr lang="en-US" baseline="0" dirty="0"/>
              <a:t> standards-compliant</a:t>
            </a:r>
            <a:r>
              <a:rPr lang="en-US" dirty="0"/>
              <a:t> identity provider.</a:t>
            </a:r>
            <a:r>
              <a:rPr lang="en-US" baseline="0" dirty="0"/>
              <a:t> Thus your on-</a:t>
            </a:r>
            <a:r>
              <a:rPr lang="en-US" baseline="0" dirty="0" err="1"/>
              <a:t>prem</a:t>
            </a:r>
            <a:r>
              <a:rPr lang="en-US" baseline="0" dirty="0"/>
              <a:t> AD </a:t>
            </a:r>
            <a:r>
              <a:rPr lang="en-US" dirty="0"/>
              <a:t>would serve as the source of truth for user identity.</a:t>
            </a:r>
          </a:p>
          <a:p>
            <a:endParaRPr lang="en-US" dirty="0"/>
          </a:p>
          <a:p>
            <a:pPr marL="171450" indent="-171450">
              <a:buFont typeface="Arial"/>
              <a:buChar char="•"/>
            </a:pPr>
            <a:r>
              <a:rPr lang="en-US" dirty="0"/>
              <a:t>Simplicity and consistency</a:t>
            </a:r>
          </a:p>
          <a:p>
            <a:pPr marL="628650" lvl="1" indent="-171450">
              <a:buFont typeface="Arial"/>
              <a:buChar char="•"/>
            </a:pPr>
            <a:r>
              <a:rPr lang="en-US" dirty="0"/>
              <a:t>Use the same set of APIs and patterns to enable sign on for:</a:t>
            </a:r>
          </a:p>
          <a:p>
            <a:pPr marL="1085850" lvl="2" indent="-171450">
              <a:buFont typeface="Arial"/>
              <a:buChar char="•"/>
            </a:pPr>
            <a:r>
              <a:rPr lang="en-US" dirty="0"/>
              <a:t>multiple types of applications (server, desktop, mobile, browser)</a:t>
            </a:r>
          </a:p>
          <a:p>
            <a:pPr marL="1085850" lvl="2" indent="-171450">
              <a:buFont typeface="Arial"/>
              <a:buChar char="•"/>
            </a:pPr>
            <a:r>
              <a:rPr lang="en-US" dirty="0"/>
              <a:t>multiple platforms (android, iOS, Windows)</a:t>
            </a:r>
          </a:p>
          <a:p>
            <a:pPr marL="1085850" lvl="2" indent="-171450">
              <a:buFont typeface="Arial"/>
              <a:buChar char="•"/>
            </a:pPr>
            <a:r>
              <a:rPr lang="en-US" dirty="0"/>
              <a:t>applications inside the corporate network or hosted in the cloud</a:t>
            </a:r>
          </a:p>
          <a:p>
            <a:pPr marL="628650" lvl="1" indent="-171450">
              <a:buFont typeface="Arial"/>
              <a:buChar char="•"/>
            </a:pPr>
            <a:r>
              <a:rPr lang="en-US" dirty="0"/>
              <a:t>Use the same set of libraries you can already use to authenticate users against Azure AD</a:t>
            </a:r>
          </a:p>
          <a:p>
            <a:pPr marL="171450" indent="-171450">
              <a:buFont typeface="Arial"/>
              <a:buChar char="•"/>
            </a:pPr>
            <a:r>
              <a:rPr lang="en-US" dirty="0"/>
              <a:t>Flexibility</a:t>
            </a:r>
          </a:p>
          <a:p>
            <a:pPr marL="628650" lvl="1" indent="-171450">
              <a:buFont typeface="Arial"/>
              <a:buChar char="•"/>
            </a:pPr>
            <a:r>
              <a:rPr lang="en-US" dirty="0"/>
              <a:t>In addition to standard user authorization, enable more complex scenarios such as:</a:t>
            </a:r>
          </a:p>
          <a:p>
            <a:pPr marL="1085850" lvl="2" indent="-171450">
              <a:buFont typeface="Arial"/>
              <a:buChar char="•"/>
            </a:pPr>
            <a:r>
              <a:rPr lang="en-US" dirty="0"/>
              <a:t>3-legged sign on flows in which a user authorizes one web application or service to access resources that reside with another web app or service.</a:t>
            </a:r>
          </a:p>
          <a:p>
            <a:pPr marL="1085850" lvl="2" indent="-171450">
              <a:buFont typeface="Arial"/>
              <a:buChar char="•"/>
            </a:pPr>
            <a:r>
              <a:rPr lang="en-US" dirty="0"/>
              <a:t>Server-to-server flows in which a mid-tier service accesses a back end API</a:t>
            </a:r>
          </a:p>
          <a:p>
            <a:pPr marL="1085850" lvl="2" indent="-171450">
              <a:buFont typeface="Arial"/>
              <a:buChar char="•"/>
            </a:pPr>
            <a:r>
              <a:rPr lang="en-US" dirty="0"/>
              <a:t>JavaScript based single-page applications (SPA)</a:t>
            </a:r>
          </a:p>
          <a:p>
            <a:pPr marL="1085850" lvl="2" indent="-171450">
              <a:buFont typeface="Arial"/>
              <a:buChar char="•"/>
            </a:pPr>
            <a:r>
              <a:rPr lang="en-US" dirty="0"/>
              <a:t>Improved security controls</a:t>
            </a:r>
          </a:p>
          <a:p>
            <a:pPr marL="1543050" lvl="3" indent="-171450">
              <a:buFont typeface="Arial"/>
              <a:buChar char="•"/>
            </a:pPr>
            <a:r>
              <a:rPr lang="en-US" dirty="0"/>
              <a:t>password policies</a:t>
            </a:r>
          </a:p>
          <a:p>
            <a:pPr marL="1543050" lvl="3" indent="-171450">
              <a:buFont typeface="Arial"/>
              <a:buChar char="•"/>
            </a:pPr>
            <a:r>
              <a:rPr lang="en-US" dirty="0"/>
              <a:t>login time</a:t>
            </a:r>
            <a:r>
              <a:rPr lang="en-US" baseline="0" dirty="0"/>
              <a:t> enforcement</a:t>
            </a:r>
            <a:endParaRPr lang="en-US" dirty="0"/>
          </a:p>
          <a:p>
            <a:endParaRPr lang="en-US" dirty="0"/>
          </a:p>
          <a:p>
            <a:r>
              <a:rPr lang="en-US" dirty="0"/>
              <a:t>However</a:t>
            </a:r>
            <a:r>
              <a:rPr lang="en-US" baseline="0" dirty="0"/>
              <a:t> because it’s on-</a:t>
            </a:r>
            <a:r>
              <a:rPr lang="en-US" baseline="0" dirty="0" err="1"/>
              <a:t>prem</a:t>
            </a:r>
            <a:r>
              <a:rPr lang="en-US" baseline="0" dirty="0"/>
              <a:t>, it moves the management burden to your IT Staff. They must provision hardware, software, and consider Availability/DR.</a:t>
            </a:r>
          </a:p>
          <a:p>
            <a:endParaRPr lang="en-US" baseline="0" dirty="0"/>
          </a:p>
          <a:p>
            <a:r>
              <a:rPr lang="en-US" baseline="0" dirty="0"/>
              <a:t>Of course, you could deploy ADFS in Azure itself as long as there aren’t any network or security policies preventing it.</a:t>
            </a:r>
          </a:p>
          <a:p>
            <a:endParaRPr lang="en-US" baseline="0" dirty="0"/>
          </a:p>
          <a:p>
            <a:r>
              <a:rPr lang="en-US" baseline="0" dirty="0"/>
              <a:t>Reference(s):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aadconnectfed</a:t>
            </a:r>
            <a:r>
              <a:rPr lang="en-US" dirty="0"/>
              <a:t>-</a:t>
            </a:r>
            <a:r>
              <a:rPr lang="en-US" dirty="0" err="1"/>
              <a:t>whatis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32</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 FS stands for Active Directory Federation Services, and it allows you to use your on-</a:t>
            </a:r>
            <a:r>
              <a:rPr lang="en-US" dirty="0" err="1"/>
              <a:t>prem</a:t>
            </a:r>
            <a:r>
              <a:rPr lang="en-US" dirty="0"/>
              <a:t> AD as an identity provider, so you'd be able to continue to use your on-</a:t>
            </a:r>
            <a:r>
              <a:rPr lang="en-US" dirty="0" err="1"/>
              <a:t>prem</a:t>
            </a:r>
            <a:r>
              <a:rPr lang="en-US" dirty="0"/>
              <a:t> AD, and it would serve as the source of truth for user identity. </a:t>
            </a:r>
          </a:p>
          <a:p>
            <a:endParaRPr lang="en-US" dirty="0"/>
          </a:p>
          <a:p>
            <a:r>
              <a:rPr lang="en-US" dirty="0"/>
              <a:t>Federating</a:t>
            </a:r>
            <a:r>
              <a:rPr lang="en-US" baseline="0" dirty="0"/>
              <a:t> Azure </a:t>
            </a:r>
            <a:r>
              <a:rPr lang="en-US" baseline="0" dirty="0" err="1"/>
              <a:t>witn</a:t>
            </a:r>
            <a:r>
              <a:rPr lang="en-US" baseline="0" dirty="0"/>
              <a:t> your on-</a:t>
            </a:r>
            <a:r>
              <a:rPr lang="en-US" baseline="0" dirty="0" err="1"/>
              <a:t>prem</a:t>
            </a:r>
            <a:r>
              <a:rPr lang="en-US" baseline="0" dirty="0"/>
              <a:t> </a:t>
            </a:r>
            <a:r>
              <a:rPr lang="en-US" dirty="0"/>
              <a:t>ADFS environment allows for more granular security controls such as better password policies or the ability to enforce scheduled login times.</a:t>
            </a:r>
          </a:p>
          <a:p>
            <a:endParaRPr lang="en-US" dirty="0"/>
          </a:p>
          <a:p>
            <a:r>
              <a:rPr lang="en-US" dirty="0"/>
              <a:t>However</a:t>
            </a:r>
            <a:r>
              <a:rPr lang="en-US" baseline="0" dirty="0"/>
              <a:t> because it’s on-</a:t>
            </a:r>
            <a:r>
              <a:rPr lang="en-US" baseline="0" dirty="0" err="1"/>
              <a:t>prem</a:t>
            </a:r>
            <a:r>
              <a:rPr lang="en-US" baseline="0" dirty="0"/>
              <a:t>, it moves the management burden to your IT Staff. They must provision hardware, software, and consider Availability/DR.</a:t>
            </a:r>
          </a:p>
          <a:p>
            <a:endParaRPr lang="en-US" baseline="0" dirty="0"/>
          </a:p>
          <a:p>
            <a:r>
              <a:rPr lang="en-US" baseline="0" dirty="0"/>
              <a:t>Of course, you could deploy ADFS in Azure itself as long as there aren’t any network or security policies preventing it.</a:t>
            </a:r>
          </a:p>
          <a:p>
            <a:endParaRPr lang="en-US" baseline="0" dirty="0"/>
          </a:p>
          <a:p>
            <a:r>
              <a:rPr lang="en-US" baseline="0" dirty="0"/>
              <a:t>Reference(s):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aadconnectfed</a:t>
            </a:r>
            <a:r>
              <a:rPr lang="en-US" dirty="0"/>
              <a:t>-</a:t>
            </a:r>
            <a:r>
              <a:rPr lang="en-US" dirty="0" err="1"/>
              <a:t>whatis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33</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 FS stands for Active Directory Federation Services, and it allows you to use your on-</a:t>
            </a:r>
            <a:r>
              <a:rPr lang="en-US" dirty="0" err="1"/>
              <a:t>prem</a:t>
            </a:r>
            <a:r>
              <a:rPr lang="en-US" dirty="0"/>
              <a:t> AD as an identity provider, so you'd be able to continue to use your on-</a:t>
            </a:r>
            <a:r>
              <a:rPr lang="en-US" dirty="0" err="1"/>
              <a:t>prem</a:t>
            </a:r>
            <a:r>
              <a:rPr lang="en-US" dirty="0"/>
              <a:t> AD, and it would serve as the source of truth for user identity. </a:t>
            </a:r>
          </a:p>
          <a:p>
            <a:endParaRPr lang="en-US" dirty="0"/>
          </a:p>
          <a:p>
            <a:r>
              <a:rPr lang="en-US" dirty="0"/>
              <a:t>Federating</a:t>
            </a:r>
            <a:r>
              <a:rPr lang="en-US" baseline="0" dirty="0"/>
              <a:t> Azure </a:t>
            </a:r>
            <a:r>
              <a:rPr lang="en-US" baseline="0" dirty="0" err="1"/>
              <a:t>witn</a:t>
            </a:r>
            <a:r>
              <a:rPr lang="en-US" baseline="0" dirty="0"/>
              <a:t> your on-</a:t>
            </a:r>
            <a:r>
              <a:rPr lang="en-US" baseline="0" dirty="0" err="1"/>
              <a:t>prem</a:t>
            </a:r>
            <a:r>
              <a:rPr lang="en-US" baseline="0" dirty="0"/>
              <a:t> </a:t>
            </a:r>
            <a:r>
              <a:rPr lang="en-US" dirty="0"/>
              <a:t>ADFS environment allows for more granular security controls such as better password policies or the ability to enforce scheduled login times.</a:t>
            </a:r>
          </a:p>
          <a:p>
            <a:endParaRPr lang="en-US" dirty="0"/>
          </a:p>
          <a:p>
            <a:r>
              <a:rPr lang="en-US" dirty="0"/>
              <a:t>However</a:t>
            </a:r>
            <a:r>
              <a:rPr lang="en-US" baseline="0" dirty="0"/>
              <a:t> because it’s on-</a:t>
            </a:r>
            <a:r>
              <a:rPr lang="en-US" baseline="0" dirty="0" err="1"/>
              <a:t>prem</a:t>
            </a:r>
            <a:r>
              <a:rPr lang="en-US" baseline="0" dirty="0"/>
              <a:t>, it moves the management burden to your IT Staff. They must provision hardware, software, and consider Availability/DR.</a:t>
            </a:r>
          </a:p>
          <a:p>
            <a:endParaRPr lang="en-US" baseline="0" dirty="0"/>
          </a:p>
          <a:p>
            <a:r>
              <a:rPr lang="en-US" baseline="0" dirty="0"/>
              <a:t>Of course, you could deploy ADFS in Azure itself as long as there aren’t any network or security policies preventing it.</a:t>
            </a:r>
          </a:p>
          <a:p>
            <a:endParaRPr lang="en-US" baseline="0" dirty="0"/>
          </a:p>
          <a:p>
            <a:r>
              <a:rPr lang="en-US" baseline="0" dirty="0"/>
              <a:t>Reference(s):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aadconnectfed</a:t>
            </a:r>
            <a:r>
              <a:rPr lang="en-US" dirty="0"/>
              <a:t>-</a:t>
            </a:r>
            <a:r>
              <a:rPr lang="en-US" dirty="0" err="1"/>
              <a:t>whatis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34</a:t>
            </a:fld>
            <a:endParaRPr lang="en-US"/>
          </a:p>
        </p:txBody>
      </p:sp>
    </p:spTree>
    <p:extLst>
      <p:ext uri="{BB962C8B-B14F-4D97-AF65-F5344CB8AC3E}">
        <p14:creationId xmlns:p14="http://schemas.microsoft.com/office/powerpoint/2010/main" val="3393828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NOT on the exam</a:t>
            </a:r>
          </a:p>
          <a:p>
            <a:endParaRPr lang="en-US" b="0" i="0" dirty="0"/>
          </a:p>
          <a:p>
            <a:r>
              <a:rPr lang="en-US" b="0" i="0" dirty="0"/>
              <a:t>Azure Active Directory Seamless Single Sign On (Azure AD Seamless SSO) provides true single sign on for users signing in on their corporate desktops connected on the corporate network. When enabled, users won't need to type in their passwords to sign in to Azure AD, and in most cases, even type in their usernames. This feature provides your users easy access to your cloud-based services without needing any additional on-premises components.</a:t>
            </a:r>
          </a:p>
          <a:p>
            <a:endParaRPr lang="en-US" b="0" i="0" dirty="0"/>
          </a:p>
          <a:p>
            <a:r>
              <a:rPr lang="en-US" sz="1200" b="0" i="0" kern="1200" dirty="0">
                <a:solidFill>
                  <a:schemeClr val="tx1"/>
                </a:solidFill>
                <a:effectLst/>
                <a:latin typeface="+mn-lt"/>
                <a:ea typeface="+mn-ea"/>
                <a:cs typeface="+mn-cs"/>
              </a:rPr>
              <a:t>Seamless SSO is a free feature and you don't need any paid editions of Azure AD to use it. It remains free when the feature reaches general availability.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Supposedly GA as of</a:t>
            </a:r>
            <a:r>
              <a:rPr lang="en-US" sz="1200" b="0" i="0" kern="1200" baseline="0" dirty="0">
                <a:solidFill>
                  <a:schemeClr val="tx1"/>
                </a:solidFill>
                <a:effectLst/>
                <a:latin typeface="+mn-lt"/>
                <a:ea typeface="+mn-ea"/>
                <a:cs typeface="+mn-cs"/>
              </a:rPr>
              <a:t> 09/18/2017</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not yet listed on Azure Updates page</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Reference(s):</a:t>
            </a:r>
          </a:p>
          <a:p>
            <a:r>
              <a:rPr lang="en-US" b="0" i="0" dirty="0"/>
              <a:t>https://</a:t>
            </a:r>
            <a:r>
              <a:rPr lang="en-US" b="0" i="0" dirty="0" err="1"/>
              <a:t>docs.microsoft.com</a:t>
            </a:r>
            <a:r>
              <a:rPr lang="en-US" b="0" i="0" dirty="0"/>
              <a:t>/</a:t>
            </a:r>
            <a:r>
              <a:rPr lang="en-US" b="0" i="0" dirty="0" err="1"/>
              <a:t>en</a:t>
            </a:r>
            <a:r>
              <a:rPr lang="en-US" b="0" i="0" dirty="0"/>
              <a:t>-us/azure/active-directory/connect/active-directory-</a:t>
            </a:r>
            <a:r>
              <a:rPr lang="en-US" b="0" i="0" dirty="0" err="1"/>
              <a:t>aadconnect</a:t>
            </a:r>
            <a:r>
              <a:rPr lang="en-US" b="0" i="0" dirty="0"/>
              <a:t>-</a:t>
            </a:r>
            <a:r>
              <a:rPr lang="en-US" b="0" i="0" dirty="0" err="1"/>
              <a:t>sso</a:t>
            </a:r>
            <a:endParaRPr lang="en-US" b="0" i="0" dirty="0"/>
          </a:p>
        </p:txBody>
      </p:sp>
      <p:sp>
        <p:nvSpPr>
          <p:cNvPr id="4" name="Slide Number Placeholder 3"/>
          <p:cNvSpPr>
            <a:spLocks noGrp="1"/>
          </p:cNvSpPr>
          <p:nvPr>
            <p:ph type="sldNum" sz="quarter" idx="10"/>
          </p:nvPr>
        </p:nvSpPr>
        <p:spPr/>
        <p:txBody>
          <a:bodyPr/>
          <a:lstStyle/>
          <a:p>
            <a:fld id="{3C6E4902-292F-4370-AFC1-6D92B180E54E}" type="slidenum">
              <a:rPr lang="en-US" smtClean="0"/>
              <a:t>35</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p>
          <a:p>
            <a:r>
              <a:rPr lang="en-US" b="0" i="0" dirty="0"/>
              <a:t>For this feature to work for a specific user, the following conditions need to be met:</a:t>
            </a:r>
          </a:p>
          <a:p>
            <a:pPr marL="171450" indent="-171450">
              <a:buFont typeface="Arial"/>
              <a:buChar char="•"/>
            </a:pPr>
            <a:r>
              <a:rPr lang="en-US" b="0" i="0" dirty="0"/>
              <a:t>Your user is signing in on a corporate desktop.</a:t>
            </a:r>
          </a:p>
          <a:p>
            <a:pPr marL="171450" indent="-171450">
              <a:buFont typeface="Arial"/>
              <a:buChar char="•"/>
            </a:pPr>
            <a:r>
              <a:rPr lang="en-US" b="0" i="0" dirty="0"/>
              <a:t>The desktop has been previously joined to your Active Directory (AD) domain.</a:t>
            </a:r>
          </a:p>
          <a:p>
            <a:pPr marL="171450" indent="-171450">
              <a:buFont typeface="Arial"/>
              <a:buChar char="•"/>
            </a:pPr>
            <a:r>
              <a:rPr lang="en-US" b="0" i="0" dirty="0"/>
              <a:t>The desktop has a direct connection to your Domain Controller (DC), either on the corporate wired or wireless network or via a remote access connection, such as a VPN connection.</a:t>
            </a:r>
          </a:p>
          <a:p>
            <a:pPr marL="171450" indent="-171450">
              <a:buFont typeface="Arial"/>
              <a:buChar char="•"/>
            </a:pPr>
            <a:r>
              <a:rPr lang="en-US" b="0" i="0" dirty="0"/>
              <a:t>Our service endpoints have been included to the browser's Intranet zone.</a:t>
            </a:r>
          </a:p>
          <a:p>
            <a:endParaRPr lang="en-US" b="0" i="0" dirty="0"/>
          </a:p>
          <a:p>
            <a:r>
              <a:rPr lang="en-US" b="0" i="0" dirty="0"/>
              <a:t>If any of the above conditions are not met, then the user will be prompted to enter their username and password as before.</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36</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share our Azure resources with external</a:t>
            </a:r>
            <a:r>
              <a:rPr lang="en-US" baseline="0" dirty="0"/>
              <a:t> people?</a:t>
            </a:r>
          </a:p>
          <a:p>
            <a:endParaRPr lang="en-US" baseline="0" dirty="0"/>
          </a:p>
          <a:p>
            <a:r>
              <a:rPr lang="en-US" baseline="0" dirty="0"/>
              <a:t>How do we manage access to Azure resources by people not in our Azure AD Directory?</a:t>
            </a:r>
          </a:p>
        </p:txBody>
      </p:sp>
      <p:sp>
        <p:nvSpPr>
          <p:cNvPr id="4" name="Slide Number Placeholder 3"/>
          <p:cNvSpPr>
            <a:spLocks noGrp="1"/>
          </p:cNvSpPr>
          <p:nvPr>
            <p:ph type="sldNum" sz="quarter" idx="10"/>
          </p:nvPr>
        </p:nvSpPr>
        <p:spPr/>
        <p:txBody>
          <a:bodyPr/>
          <a:lstStyle/>
          <a:p>
            <a:fld id="{3C6E4902-292F-4370-AFC1-6D92B180E54E}" type="slidenum">
              <a:rPr lang="en-US" smtClean="0"/>
              <a:t>37</a:t>
            </a:fld>
            <a:endParaRPr lang="en-US"/>
          </a:p>
        </p:txBody>
      </p:sp>
    </p:spTree>
    <p:extLst>
      <p:ext uri="{BB962C8B-B14F-4D97-AF65-F5344CB8AC3E}">
        <p14:creationId xmlns:p14="http://schemas.microsoft.com/office/powerpoint/2010/main" val="1318747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AD B2B is a feature of Azure AD called Azure AD B2B collaboration</a:t>
            </a:r>
          </a:p>
          <a:p>
            <a:endParaRPr lang="en-US" dirty="0"/>
          </a:p>
          <a:p>
            <a:r>
              <a:rPr lang="en-US" sz="1200" b="0" i="0" kern="1200" dirty="0">
                <a:solidFill>
                  <a:schemeClr val="tx1"/>
                </a:solidFill>
                <a:effectLst/>
                <a:latin typeface="+mn-lt"/>
                <a:ea typeface="+mn-ea"/>
                <a:cs typeface="+mn-cs"/>
              </a:rPr>
              <a:t>Allows external users access to documents, resources, and applications, while owner retains complete control over their own corporate data.</a:t>
            </a:r>
            <a:endParaRPr lang="en-US" dirty="0"/>
          </a:p>
          <a:p>
            <a:pPr marL="171450" indent="-171450">
              <a:buFont typeface="Arial" charset="0"/>
              <a:buChar char="•"/>
            </a:pPr>
            <a:endParaRPr lang="en-US" dirty="0"/>
          </a:p>
          <a:p>
            <a:pPr marL="171450" indent="-171450">
              <a:buFont typeface="Arial" charset="0"/>
              <a:buChar char="•"/>
            </a:pPr>
            <a:r>
              <a:rPr lang="en-US" dirty="0"/>
              <a:t>Work with any user from any partner</a:t>
            </a:r>
          </a:p>
          <a:p>
            <a:pPr marL="628650" lvl="1" indent="-171450">
              <a:buFont typeface="Arial" charset="0"/>
              <a:buChar char="•"/>
            </a:pPr>
            <a:r>
              <a:rPr lang="en-US" dirty="0"/>
              <a:t>Partners use their own credentials</a:t>
            </a:r>
          </a:p>
          <a:p>
            <a:pPr marL="628650" lvl="1" indent="-171450">
              <a:buFont typeface="Arial" charset="0"/>
              <a:buChar char="•"/>
            </a:pPr>
            <a:r>
              <a:rPr lang="en-US" dirty="0"/>
              <a:t>No requirement for partners to use Azure AD</a:t>
            </a:r>
          </a:p>
          <a:p>
            <a:pPr marL="628650" lvl="1" indent="-171450">
              <a:buFont typeface="Arial" charset="0"/>
              <a:buChar char="•"/>
            </a:pPr>
            <a:r>
              <a:rPr lang="en-US" dirty="0"/>
              <a:t>No external directories or complex set-up required</a:t>
            </a:r>
          </a:p>
          <a:p>
            <a:pPr marL="171450" indent="-171450">
              <a:buFont typeface="Arial" charset="0"/>
              <a:buChar char="•"/>
            </a:pPr>
            <a:r>
              <a:rPr lang="en-US" dirty="0"/>
              <a:t>Simple and secure collaboration</a:t>
            </a:r>
          </a:p>
          <a:p>
            <a:pPr marL="628650" lvl="1" indent="-171450">
              <a:buFont typeface="Arial" charset="0"/>
              <a:buChar char="•"/>
            </a:pPr>
            <a:r>
              <a:rPr lang="en-US" dirty="0"/>
              <a:t>Provide access to any corporate app or data, while applying sophisticated, Azure AD-powered authorization policies</a:t>
            </a:r>
          </a:p>
          <a:p>
            <a:pPr marL="628650" lvl="1" indent="-171450">
              <a:buFont typeface="Arial" charset="0"/>
              <a:buChar char="•"/>
            </a:pPr>
            <a:r>
              <a:rPr lang="en-US" dirty="0"/>
              <a:t>Easy for users</a:t>
            </a:r>
          </a:p>
          <a:p>
            <a:pPr marL="628650" lvl="1" indent="-171450">
              <a:buFont typeface="Arial" charset="0"/>
              <a:buChar char="•"/>
            </a:pPr>
            <a:r>
              <a:rPr lang="en-US" dirty="0"/>
              <a:t>Enterprise-grade security for apps and data</a:t>
            </a:r>
          </a:p>
          <a:p>
            <a:pPr marL="171450" indent="-171450">
              <a:buFont typeface="Arial" charset="0"/>
              <a:buChar char="•"/>
            </a:pPr>
            <a:r>
              <a:rPr lang="en-US" dirty="0"/>
              <a:t>No management overhead</a:t>
            </a:r>
          </a:p>
          <a:p>
            <a:pPr marL="628650" lvl="1" indent="-171450">
              <a:buFont typeface="Arial" charset="0"/>
              <a:buChar char="•"/>
            </a:pPr>
            <a:r>
              <a:rPr lang="en-US" dirty="0"/>
              <a:t>No external account or password management</a:t>
            </a:r>
          </a:p>
          <a:p>
            <a:pPr marL="628650" lvl="1" indent="-171450">
              <a:buFont typeface="Arial" charset="0"/>
              <a:buChar char="•"/>
            </a:pPr>
            <a:r>
              <a:rPr lang="en-US" dirty="0"/>
              <a:t>No sync or manual account lifecycle management</a:t>
            </a:r>
          </a:p>
          <a:p>
            <a:pPr marL="628650" lvl="1" indent="-171450">
              <a:buFont typeface="Arial" charset="0"/>
              <a:buChar char="•"/>
            </a:pPr>
            <a:r>
              <a:rPr lang="en-US" dirty="0"/>
              <a:t>No external administrative overhead</a:t>
            </a:r>
          </a:p>
          <a:p>
            <a:endParaRPr lang="en-US" dirty="0"/>
          </a:p>
          <a:p>
            <a:r>
              <a:rPr lang="en-US" dirty="0"/>
              <a:t>https://</a:t>
            </a:r>
            <a:r>
              <a:rPr lang="en-US" dirty="0" err="1"/>
              <a:t>docs.microsoft.com</a:t>
            </a:r>
            <a:r>
              <a:rPr lang="en-US" dirty="0"/>
              <a:t>/</a:t>
            </a:r>
            <a:r>
              <a:rPr lang="en-US" dirty="0" err="1"/>
              <a:t>en</a:t>
            </a:r>
            <a:r>
              <a:rPr lang="en-US" dirty="0"/>
              <a:t>-us/azure/active-directory/active-directory-b2b-what-is-azure-ad-b2b</a:t>
            </a:r>
          </a:p>
        </p:txBody>
      </p:sp>
      <p:sp>
        <p:nvSpPr>
          <p:cNvPr id="4" name="Slide Number Placeholder 3"/>
          <p:cNvSpPr>
            <a:spLocks noGrp="1"/>
          </p:cNvSpPr>
          <p:nvPr>
            <p:ph type="sldNum" sz="quarter" idx="10"/>
          </p:nvPr>
        </p:nvSpPr>
        <p:spPr/>
        <p:txBody>
          <a:bodyPr/>
          <a:lstStyle/>
          <a:p>
            <a:fld id="{3C6E4902-292F-4370-AFC1-6D92B180E54E}" type="slidenum">
              <a:rPr lang="en-US" smtClean="0"/>
              <a:t>38</a:t>
            </a:fld>
            <a:endParaRPr lang="en-US"/>
          </a:p>
        </p:txBody>
      </p:sp>
    </p:spTree>
    <p:extLst>
      <p:ext uri="{BB962C8B-B14F-4D97-AF65-F5344CB8AC3E}">
        <p14:creationId xmlns:p14="http://schemas.microsoft.com/office/powerpoint/2010/main" val="11737388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Implement Azure AD B2B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What is Azure AD B2B collaboration?</a:t>
            </a:r>
          </a:p>
          <a:p>
            <a:r>
              <a:rPr lang="en-US" dirty="0"/>
              <a:t>https://docs.microsoft.com/en-us/azure/active-directory/active-directory-b2b-what-is-azure-ad-b2b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Properties of an Azure Active Directory B2B collaboration user</a:t>
            </a:r>
          </a:p>
          <a:p>
            <a:r>
              <a:rPr lang="en-US" dirty="0"/>
              <a:t>https://docs.microsoft.com/en-us/azure/active-directory/active-directory-b2b-user-properties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Azure Active Directory B2B collaboration API and customization</a:t>
            </a:r>
          </a:p>
          <a:p>
            <a:r>
              <a:rPr lang="en-US" dirty="0"/>
              <a:t>https://docs.microsoft.com/en-us/azure/active-directory/active-directory-b2b-api</a:t>
            </a:r>
          </a:p>
          <a:p>
            <a:endParaRPr lang="en-US" dirty="0"/>
          </a:p>
          <a:p>
            <a:r>
              <a:rPr lang="en-US" sz="1200" b="0" i="0" kern="1200" dirty="0">
                <a:solidFill>
                  <a:schemeClr val="tx1"/>
                </a:solidFill>
                <a:effectLst/>
                <a:latin typeface="+mn-lt"/>
                <a:ea typeface="+mn-ea"/>
                <a:cs typeface="+mn-cs"/>
              </a:rPr>
              <a:t>Demonstration/prototype of B2B self-service signup, signup approvals, and profile editing.</a:t>
            </a:r>
          </a:p>
          <a:p>
            <a:r>
              <a:rPr lang="en-US" dirty="0"/>
              <a:t>https://github.com/Azure/active-directory-dotnet-graphapi-b2bportal-web</a:t>
            </a:r>
          </a:p>
        </p:txBody>
      </p:sp>
      <p:sp>
        <p:nvSpPr>
          <p:cNvPr id="4" name="Slide Number Placeholder 3"/>
          <p:cNvSpPr>
            <a:spLocks noGrp="1"/>
          </p:cNvSpPr>
          <p:nvPr>
            <p:ph type="sldNum" sz="quarter" idx="10"/>
          </p:nvPr>
        </p:nvSpPr>
        <p:spPr/>
        <p:txBody>
          <a:bodyPr/>
          <a:lstStyle/>
          <a:p>
            <a:fld id="{3C6E4902-292F-4370-AFC1-6D92B180E54E}" type="slidenum">
              <a:rPr lang="en-US" smtClean="0"/>
              <a:t>39</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David Pheasant</a:t>
            </a:r>
          </a:p>
          <a:p>
            <a:r>
              <a:rPr lang="en-US" baseline="0" dirty="0"/>
              <a:t>I am a Linux, Windows, </a:t>
            </a:r>
            <a:r>
              <a:rPr lang="en-US" baseline="0" dirty="0" err="1"/>
              <a:t>Powershell</a:t>
            </a:r>
            <a:r>
              <a:rPr lang="en-US" baseline="0" dirty="0"/>
              <a:t>, Configuration Management, CI/CD, and automation nerd</a:t>
            </a:r>
          </a:p>
          <a:p>
            <a:endParaRPr lang="en-US" baseline="0" dirty="0"/>
          </a:p>
          <a:p>
            <a:r>
              <a:rPr lang="en-US" dirty="0"/>
              <a:t>All</a:t>
            </a:r>
            <a:r>
              <a:rPr lang="en-US" baseline="0" dirty="0"/>
              <a:t> of those things e</a:t>
            </a:r>
            <a:r>
              <a:rPr lang="en-US" dirty="0"/>
              <a:t>arn</a:t>
            </a:r>
            <a:r>
              <a:rPr lang="en-US" baseline="0" dirty="0"/>
              <a:t> me the title of </a:t>
            </a:r>
            <a:r>
              <a:rPr lang="en-US" dirty="0"/>
              <a:t>DevOps</a:t>
            </a:r>
            <a:r>
              <a:rPr lang="en-US" baseline="0" dirty="0"/>
              <a:t> and Data </a:t>
            </a:r>
            <a:r>
              <a:rPr lang="en-US" dirty="0"/>
              <a:t>Architect</a:t>
            </a:r>
            <a:r>
              <a:rPr lang="en-US" baseline="0" dirty="0"/>
              <a:t> at BlueMetal</a:t>
            </a:r>
          </a:p>
          <a:p>
            <a:endParaRPr lang="en-US" baseline="0" dirty="0"/>
          </a:p>
          <a:p>
            <a:r>
              <a:rPr lang="en-US" baseline="0" dirty="0"/>
              <a:t>BlueMetal is an IT/Cloud/Dev Consulting firm focused on improving our customer’s businesses by employing next-generation technologies such as Azure.</a:t>
            </a:r>
          </a:p>
          <a:p>
            <a:r>
              <a:rPr lang="en-US" baseline="0" dirty="0"/>
              <a:t>We are a Microsoft Partner and to that end we were named MS's 2017 Mobile App Dev Partner of the year</a:t>
            </a:r>
          </a:p>
          <a:p>
            <a:endParaRPr lang="en-US" baseline="0" dirty="0"/>
          </a:p>
          <a:p>
            <a:r>
              <a:rPr lang="en-US" baseline="0" dirty="0"/>
              <a:t>What about you? What types of people do we have in the room?</a:t>
            </a:r>
          </a:p>
          <a:p>
            <a:endParaRPr lang="en-US" baseline="0" dirty="0"/>
          </a:p>
          <a:p>
            <a:r>
              <a:rPr lang="en-US" baseline="0" dirty="0"/>
              <a:t>By a show of hands:</a:t>
            </a:r>
          </a:p>
          <a:p>
            <a:pPr marL="171450" indent="-171450">
              <a:buFont typeface="Arial" charset="0"/>
              <a:buChar char="•"/>
            </a:pPr>
            <a:r>
              <a:rPr lang="en-US" baseline="0" dirty="0"/>
              <a:t>How many people have been using azure for</a:t>
            </a:r>
          </a:p>
          <a:p>
            <a:pPr marL="628650" lvl="1" indent="-171450">
              <a:buFont typeface="Arial" charset="0"/>
              <a:buChar char="•"/>
            </a:pPr>
            <a:r>
              <a:rPr lang="en-US" baseline="0" dirty="0"/>
              <a:t>0-3 months</a:t>
            </a:r>
          </a:p>
          <a:p>
            <a:pPr marL="628650" lvl="1" indent="-171450">
              <a:buFont typeface="Arial" charset="0"/>
              <a:buChar char="•"/>
            </a:pPr>
            <a:r>
              <a:rPr lang="en-US" baseline="0" dirty="0"/>
              <a:t>3-6 months</a:t>
            </a:r>
          </a:p>
          <a:p>
            <a:pPr marL="628650" lvl="1" indent="-171450">
              <a:buFont typeface="Arial" charset="0"/>
              <a:buChar char="•"/>
            </a:pPr>
            <a:r>
              <a:rPr lang="en-US" baseline="0" dirty="0"/>
              <a:t>6-12 months</a:t>
            </a:r>
          </a:p>
          <a:p>
            <a:pPr marL="628650" lvl="1" indent="-171450">
              <a:buFont typeface="Arial" charset="0"/>
              <a:buChar char="•"/>
            </a:pPr>
            <a:r>
              <a:rPr lang="en-US" baseline="0" dirty="0"/>
              <a:t>More?</a:t>
            </a:r>
          </a:p>
          <a:p>
            <a:pPr marL="171450" lvl="0" indent="-171450">
              <a:buFont typeface="Arial" charset="0"/>
              <a:buChar char="•"/>
            </a:pPr>
            <a:r>
              <a:rPr lang="en-US" baseline="0" dirty="0"/>
              <a:t>Where are my</a:t>
            </a:r>
            <a:r>
              <a:rPr lang="mr-IN" baseline="0" dirty="0"/>
              <a:t>…</a:t>
            </a:r>
            <a:r>
              <a:rPr lang="en-US" baseline="0" dirty="0"/>
              <a:t>.</a:t>
            </a:r>
          </a:p>
          <a:p>
            <a:pPr marL="628650" lvl="1" indent="-171450">
              <a:buFont typeface="Arial" charset="0"/>
              <a:buChar char="•"/>
            </a:pPr>
            <a:r>
              <a:rPr lang="en-US" baseline="0" dirty="0"/>
              <a:t>Developers?</a:t>
            </a:r>
          </a:p>
          <a:p>
            <a:pPr marL="628650" lvl="1" indent="-171450">
              <a:buFont typeface="Arial" charset="0"/>
              <a:buChar char="•"/>
            </a:pPr>
            <a:r>
              <a:rPr lang="en-US" baseline="0" dirty="0"/>
              <a:t>Cloud Architects/Engineers?</a:t>
            </a:r>
          </a:p>
          <a:p>
            <a:pPr marL="628650" lvl="1" indent="-171450">
              <a:buFont typeface="Arial" charset="0"/>
              <a:buChar char="•"/>
            </a:pPr>
            <a:r>
              <a:rPr lang="en-US" baseline="0" dirty="0"/>
              <a:t>Administrators/IT Managers?</a:t>
            </a:r>
          </a:p>
          <a:p>
            <a:pPr marL="628650" lvl="1" indent="-171450">
              <a:buFont typeface="Arial" charset="0"/>
              <a:buChar char="•"/>
            </a:pPr>
            <a:r>
              <a:rPr lang="en-US" baseline="0" dirty="0"/>
              <a:t>Consultants?</a:t>
            </a:r>
          </a:p>
        </p:txBody>
      </p:sp>
      <p:sp>
        <p:nvSpPr>
          <p:cNvPr id="4" name="Slide Number Placeholder 3"/>
          <p:cNvSpPr>
            <a:spLocks noGrp="1"/>
          </p:cNvSpPr>
          <p:nvPr>
            <p:ph type="sldNum" sz="quarter" idx="10"/>
          </p:nvPr>
        </p:nvSpPr>
        <p:spPr/>
        <p:txBody>
          <a:bodyPr/>
          <a:lstStyle/>
          <a:p>
            <a:fld id="{3C6E4902-292F-4370-AFC1-6D92B180E54E}" type="slidenum">
              <a:rPr lang="en-US" smtClean="0"/>
              <a:t>4</a:t>
            </a:fld>
            <a:endParaRPr lang="en-US"/>
          </a:p>
        </p:txBody>
      </p:sp>
    </p:spTree>
    <p:extLst>
      <p:ext uri="{BB962C8B-B14F-4D97-AF65-F5344CB8AC3E}">
        <p14:creationId xmlns:p14="http://schemas.microsoft.com/office/powerpoint/2010/main" val="12147941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40</a:t>
            </a:fld>
            <a:endParaRPr lang="en-US"/>
          </a:p>
        </p:txBody>
      </p:sp>
    </p:spTree>
    <p:extLst>
      <p:ext uri="{BB962C8B-B14F-4D97-AF65-F5344CB8AC3E}">
        <p14:creationId xmlns:p14="http://schemas.microsoft.com/office/powerpoint/2010/main" val="11577571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a:t>
            </a:r>
            <a:r>
              <a:rPr lang="en-US" baseline="0" dirty="0"/>
              <a:t> 3</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41</a:t>
            </a:fld>
            <a:endParaRPr lang="en-US"/>
          </a:p>
        </p:txBody>
      </p:sp>
    </p:spTree>
    <p:extLst>
      <p:ext uri="{BB962C8B-B14F-4D97-AF65-F5344CB8AC3E}">
        <p14:creationId xmlns:p14="http://schemas.microsoft.com/office/powerpoint/2010/main" val="16177806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Manage Identity and access by using Azure AD B2C</a:t>
            </a:r>
          </a:p>
          <a:p>
            <a:endParaRPr lang="en-US" dirty="0"/>
          </a:p>
          <a:p>
            <a:r>
              <a:rPr lang="en-US" b="1" dirty="0"/>
              <a:t>Azure Active Directory B2C: Enable Multi-Factor Authentication in your consumer-facing applications</a:t>
            </a:r>
          </a:p>
          <a:p>
            <a:r>
              <a:rPr lang="en-US" dirty="0"/>
              <a:t>https://docs.microsoft.com/en-us/azure/active-directory-b2c/active-directory-b2c-reference-mfa</a:t>
            </a:r>
          </a:p>
          <a:p>
            <a:endParaRPr lang="en-US" dirty="0"/>
          </a:p>
          <a:p>
            <a:r>
              <a:rPr lang="en-US" b="1" dirty="0"/>
              <a:t>Azure Active Directory B2C: Create an Azure AD B2C tenant</a:t>
            </a:r>
          </a:p>
          <a:p>
            <a:r>
              <a:rPr lang="en-US" dirty="0"/>
              <a:t>https://docs.microsoft.com/en-us/azure/active-directory-b2c/active-directory-b2c-get-started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AD B2C: Focus on your app, let us worry about sign-up and sign-in</a:t>
            </a:r>
          </a:p>
          <a:p>
            <a:r>
              <a:rPr lang="en-US" dirty="0"/>
              <a:t>https://docs.microsoft.com/en-us/azure/active-directory-b2c/active-directory-b2c-overview</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42</a:t>
            </a:fld>
            <a:endParaRPr lang="en-US"/>
          </a:p>
        </p:txBody>
      </p:sp>
    </p:spTree>
    <p:extLst>
      <p:ext uri="{BB962C8B-B14F-4D97-AF65-F5344CB8AC3E}">
        <p14:creationId xmlns:p14="http://schemas.microsoft.com/office/powerpoint/2010/main" val="19697846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access to resources using identity providers, such as Microsoft Account, Facebook, Google and Yahoo!</a:t>
            </a:r>
          </a:p>
          <a:p>
            <a:endParaRPr lang="en-US" dirty="0"/>
          </a:p>
          <a:p>
            <a:r>
              <a:rPr lang="en-US" b="1" dirty="0"/>
              <a:t>Azure AD B2C: Focus on your app, let us worry about sign-up and sign-in</a:t>
            </a:r>
          </a:p>
          <a:p>
            <a:r>
              <a:rPr lang="en-US" dirty="0"/>
              <a:t>https://docs.microsoft.com/en-us/azure/active-directory-b2c/active-directory-b2c-overview</a:t>
            </a:r>
          </a:p>
          <a:p>
            <a:endParaRPr lang="en-US" dirty="0"/>
          </a:p>
          <a:p>
            <a:r>
              <a:rPr lang="en-US" b="1" dirty="0"/>
              <a:t>Azure Active Directory B2C: Provide sign-up and sign-in to consumers with Microsoft accounts</a:t>
            </a:r>
          </a:p>
          <a:p>
            <a:r>
              <a:rPr lang="en-US" dirty="0"/>
              <a:t>https://docs.microsoft.com/en-us/azure/active-directory-b2c/active-directory-b2c-setup-msa-app</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43</a:t>
            </a:fld>
            <a:endParaRPr lang="en-US"/>
          </a:p>
        </p:txBody>
      </p:sp>
    </p:spTree>
    <p:extLst>
      <p:ext uri="{BB962C8B-B14F-4D97-AF65-F5344CB8AC3E}">
        <p14:creationId xmlns:p14="http://schemas.microsoft.com/office/powerpoint/2010/main" val="40625311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44</a:t>
            </a:fld>
            <a:endParaRPr lang="en-US"/>
          </a:p>
        </p:txBody>
      </p:sp>
    </p:spTree>
    <p:extLst>
      <p:ext uri="{BB962C8B-B14F-4D97-AF65-F5344CB8AC3E}">
        <p14:creationId xmlns:p14="http://schemas.microsoft.com/office/powerpoint/2010/main" val="1506851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a:t>
            </a:r>
          </a:p>
        </p:txBody>
      </p:sp>
      <p:sp>
        <p:nvSpPr>
          <p:cNvPr id="4" name="Slide Number Placeholder 3"/>
          <p:cNvSpPr>
            <a:spLocks noGrp="1"/>
          </p:cNvSpPr>
          <p:nvPr>
            <p:ph type="sldNum" sz="quarter" idx="10"/>
          </p:nvPr>
        </p:nvSpPr>
        <p:spPr/>
        <p:txBody>
          <a:bodyPr/>
          <a:lstStyle/>
          <a:p>
            <a:fld id="{3C6E4902-292F-4370-AFC1-6D92B180E54E}" type="slidenum">
              <a:rPr lang="en-US" smtClean="0"/>
              <a:t>45</a:t>
            </a:fld>
            <a:endParaRPr lang="en-US"/>
          </a:p>
        </p:txBody>
      </p:sp>
    </p:spTree>
    <p:extLst>
      <p:ext uri="{BB962C8B-B14F-4D97-AF65-F5344CB8AC3E}">
        <p14:creationId xmlns:p14="http://schemas.microsoft.com/office/powerpoint/2010/main" val="12266754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future of Azure ACS is Azure Active Directory</a:t>
            </a:r>
          </a:p>
          <a:p>
            <a:r>
              <a:rPr lang="en-US" dirty="0"/>
              <a:t>https://blogs.technet.microsoft.com/enterprisemobility/2015/02/12/the-future-of-azure-acs-is-azure-active-directory/</a:t>
            </a:r>
          </a:p>
        </p:txBody>
      </p:sp>
      <p:sp>
        <p:nvSpPr>
          <p:cNvPr id="4" name="Slide Number Placeholder 3"/>
          <p:cNvSpPr>
            <a:spLocks noGrp="1"/>
          </p:cNvSpPr>
          <p:nvPr>
            <p:ph type="sldNum" sz="quarter" idx="10"/>
          </p:nvPr>
        </p:nvSpPr>
        <p:spPr/>
        <p:txBody>
          <a:bodyPr/>
          <a:lstStyle/>
          <a:p>
            <a:fld id="{3C6E4902-292F-4370-AFC1-6D92B180E54E}" type="slidenum">
              <a:rPr lang="en-US" smtClean="0"/>
              <a:t>46</a:t>
            </a:fld>
            <a:endParaRPr lang="en-US"/>
          </a:p>
        </p:txBody>
      </p:sp>
    </p:spTree>
    <p:extLst>
      <p:ext uri="{BB962C8B-B14F-4D97-AF65-F5344CB8AC3E}">
        <p14:creationId xmlns:p14="http://schemas.microsoft.com/office/powerpoint/2010/main" val="23204743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a:t>
            </a:r>
            <a:r>
              <a:rPr lang="en-US" baseline="0" dirty="0"/>
              <a:t> data is in the cloud but how do I protect it?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47</a:t>
            </a:fld>
            <a:endParaRPr lang="en-US"/>
          </a:p>
        </p:txBody>
      </p:sp>
    </p:spTree>
    <p:extLst>
      <p:ext uri="{BB962C8B-B14F-4D97-AF65-F5344CB8AC3E}">
        <p14:creationId xmlns:p14="http://schemas.microsoft.com/office/powerpoint/2010/main" val="15783185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One of the keys to data protection in the cloud is accounting for the possible states in which your data may occur, and what controls are available for that state.</a:t>
            </a:r>
          </a:p>
          <a:p>
            <a:pPr marL="171450" indent="-171450">
              <a:buFont typeface="Arial" charset="0"/>
              <a:buChar char="•"/>
            </a:pPr>
            <a:r>
              <a:rPr lang="en-US" sz="1200" b="0" i="0" kern="1200" dirty="0">
                <a:solidFill>
                  <a:schemeClr val="tx1"/>
                </a:solidFill>
                <a:effectLst/>
                <a:latin typeface="+mn-lt"/>
                <a:ea typeface="+mn-ea"/>
                <a:cs typeface="+mn-cs"/>
              </a:rPr>
              <a:t>At-rest: This includes all information storage objects, containers, and types that exist statically on physical media, be it magnetic or optical disk.</a:t>
            </a:r>
          </a:p>
          <a:p>
            <a:pPr marL="171450" indent="-171450">
              <a:buFont typeface="Arial" charset="0"/>
              <a:buChar char="•"/>
            </a:pPr>
            <a:r>
              <a:rPr lang="en-US" sz="1200" b="0" i="0" kern="1200" dirty="0">
                <a:solidFill>
                  <a:schemeClr val="tx1"/>
                </a:solidFill>
                <a:effectLst/>
                <a:latin typeface="+mn-lt"/>
                <a:ea typeface="+mn-ea"/>
                <a:cs typeface="+mn-cs"/>
              </a:rPr>
              <a:t>In-Transit: When data is being transferred between components, locations or programs, such as over the network, across a service bus (from on-premises to cloud and vice-versa, including hybrid connections such as ExpressRoute), or during an input/output process, it is thought of as being in-motion.</a:t>
            </a:r>
          </a:p>
          <a:p>
            <a:endParaRPr lang="en-US" b="0" i="0" dirty="0"/>
          </a:p>
          <a:p>
            <a:r>
              <a:rPr lang="en-US" b="0" i="0" dirty="0"/>
              <a:t>There</a:t>
            </a:r>
            <a:r>
              <a:rPr lang="en-US" b="0" i="0" baseline="0" dirty="0"/>
              <a:t> are many aspects to implementing a secure environment</a:t>
            </a:r>
          </a:p>
          <a:p>
            <a:pPr marL="171450" indent="-171450">
              <a:buFont typeface="Arial" charset="0"/>
              <a:buChar char="•"/>
            </a:pPr>
            <a:r>
              <a:rPr lang="en-US" sz="1200" b="0" i="0" kern="1200" dirty="0">
                <a:solidFill>
                  <a:schemeClr val="tx1"/>
                </a:solidFill>
                <a:effectLst/>
                <a:latin typeface="+mn-lt"/>
                <a:ea typeface="+mn-ea"/>
                <a:cs typeface="+mn-cs"/>
              </a:rPr>
              <a:t>Enforce multi-factor authentication</a:t>
            </a:r>
          </a:p>
          <a:p>
            <a:pPr marL="171450" indent="-171450">
              <a:buFont typeface="Arial" charset="0"/>
              <a:buChar char="•"/>
            </a:pPr>
            <a:r>
              <a:rPr lang="en-US" sz="1200" b="0" i="0" kern="1200" dirty="0">
                <a:solidFill>
                  <a:schemeClr val="tx1"/>
                </a:solidFill>
                <a:effectLst/>
                <a:latin typeface="+mn-lt"/>
                <a:ea typeface="+mn-ea"/>
                <a:cs typeface="+mn-cs"/>
              </a:rPr>
              <a:t>Use role based access control (RBAC)</a:t>
            </a:r>
          </a:p>
          <a:p>
            <a:pPr marL="171450" indent="-171450">
              <a:buFont typeface="Arial" charset="0"/>
              <a:buChar char="•"/>
            </a:pPr>
            <a:r>
              <a:rPr lang="en-US" sz="1200" b="0" i="0" kern="1200" dirty="0">
                <a:solidFill>
                  <a:schemeClr val="tx1"/>
                </a:solidFill>
                <a:effectLst/>
                <a:latin typeface="+mn-lt"/>
                <a:ea typeface="+mn-ea"/>
                <a:cs typeface="+mn-cs"/>
              </a:rPr>
              <a:t>Encrypt Azure virtual machines</a:t>
            </a:r>
          </a:p>
          <a:p>
            <a:pPr marL="171450" indent="-171450">
              <a:buFont typeface="Arial" charset="0"/>
              <a:buChar char="•"/>
            </a:pPr>
            <a:r>
              <a:rPr lang="en-US" sz="1200" b="0" i="0" kern="1200" dirty="0">
                <a:solidFill>
                  <a:schemeClr val="tx1"/>
                </a:solidFill>
                <a:effectLst/>
                <a:latin typeface="+mn-lt"/>
                <a:ea typeface="+mn-ea"/>
                <a:cs typeface="+mn-cs"/>
              </a:rPr>
              <a:t>Use hardware security models</a:t>
            </a:r>
          </a:p>
          <a:p>
            <a:pPr marL="171450" indent="-171450">
              <a:buFont typeface="Arial" charset="0"/>
              <a:buChar char="•"/>
            </a:pPr>
            <a:r>
              <a:rPr lang="en-US" sz="1200" b="0" i="0" kern="1200" dirty="0">
                <a:solidFill>
                  <a:schemeClr val="tx1"/>
                </a:solidFill>
                <a:effectLst/>
                <a:latin typeface="+mn-lt"/>
                <a:ea typeface="+mn-ea"/>
                <a:cs typeface="+mn-cs"/>
              </a:rPr>
              <a:t>Manage with Secure Workstations</a:t>
            </a:r>
          </a:p>
          <a:p>
            <a:pPr marL="171450" indent="-171450">
              <a:buFont typeface="Arial" charset="0"/>
              <a:buChar char="•"/>
            </a:pPr>
            <a:r>
              <a:rPr lang="en-US" sz="1200" b="0" i="0" kern="1200" dirty="0">
                <a:solidFill>
                  <a:schemeClr val="tx1"/>
                </a:solidFill>
                <a:effectLst/>
                <a:latin typeface="+mn-lt"/>
                <a:ea typeface="+mn-ea"/>
                <a:cs typeface="+mn-cs"/>
              </a:rPr>
              <a:t>Enable SQL data encryption</a:t>
            </a:r>
          </a:p>
          <a:p>
            <a:pPr marL="171450" indent="-171450">
              <a:buFont typeface="Arial" charset="0"/>
              <a:buChar char="•"/>
            </a:pPr>
            <a:r>
              <a:rPr lang="en-US" sz="1200" b="0" i="0" kern="1200" dirty="0">
                <a:solidFill>
                  <a:schemeClr val="tx1"/>
                </a:solidFill>
                <a:effectLst/>
                <a:latin typeface="+mn-lt"/>
                <a:ea typeface="+mn-ea"/>
                <a:cs typeface="+mn-cs"/>
              </a:rPr>
              <a:t>Protect data in transit</a:t>
            </a:r>
          </a:p>
          <a:p>
            <a:pPr marL="171450" indent="-171450">
              <a:buFont typeface="Arial" charset="0"/>
              <a:buChar char="•"/>
            </a:pPr>
            <a:r>
              <a:rPr lang="en-US" sz="1200" b="0" i="0" kern="1200" dirty="0">
                <a:solidFill>
                  <a:schemeClr val="tx1"/>
                </a:solidFill>
                <a:effectLst/>
                <a:latin typeface="+mn-lt"/>
                <a:ea typeface="+mn-ea"/>
                <a:cs typeface="+mn-cs"/>
              </a:rPr>
              <a:t>Enforce file level data encryption</a:t>
            </a:r>
          </a:p>
          <a:p>
            <a:endParaRPr lang="en-US" dirty="0"/>
          </a:p>
          <a:p>
            <a:r>
              <a:rPr lang="en-US" b="0" i="0" dirty="0"/>
              <a:t>Reference(s):</a:t>
            </a:r>
          </a:p>
          <a:p>
            <a:r>
              <a:rPr lang="en-US" b="0" i="0" dirty="0"/>
              <a:t>https://</a:t>
            </a:r>
            <a:r>
              <a:rPr lang="en-US" b="0" i="0" dirty="0" err="1"/>
              <a:t>docs.microsoft.com</a:t>
            </a:r>
            <a:r>
              <a:rPr lang="en-US" b="0" i="0" dirty="0"/>
              <a:t>/</a:t>
            </a:r>
            <a:r>
              <a:rPr lang="en-US" b="0" i="0" dirty="0" err="1"/>
              <a:t>en</a:t>
            </a:r>
            <a:r>
              <a:rPr lang="en-US" b="0" i="0" dirty="0"/>
              <a:t>-us/azure/security/azure-security-data-encryption-best-practices</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48</a:t>
            </a:fld>
            <a:endParaRPr lang="en-US"/>
          </a:p>
        </p:txBody>
      </p:sp>
    </p:spTree>
    <p:extLst>
      <p:ext uri="{BB962C8B-B14F-4D97-AF65-F5344CB8AC3E}">
        <p14:creationId xmlns:p14="http://schemas.microsoft.com/office/powerpoint/2010/main" val="14520222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Azure Storage Service is a single service with different types of storage including options for Object, Table, Disk and Queue storage.</a:t>
            </a:r>
          </a:p>
          <a:p>
            <a:endParaRPr lang="en-US" b="0" i="0" dirty="0"/>
          </a:p>
          <a:p>
            <a:r>
              <a:rPr lang="en-US" b="0" i="0" dirty="0"/>
              <a:t>Currently, Azure allows the encryption of blobs using a managed form of encryption. Azure will seamlessly encrypt the data before persisting it and decrypt it before reading it and you can enable this feature with a toggle switch and then anything that's newly added is going to be encrypted, and if you were to disable encryption then similarly to before, anything newly added won't be encrypted. And it's important to note this functionality is only for the Resource Manager storage accounts, not the classic so that toggle is going to handle data at rest for blob storage. For data in transit, you can use https. For the other storage options, you'll want to use the https option for in transit. However, for data at rest, you're going to have to bring your own solution.</a:t>
            </a:r>
          </a:p>
          <a:p>
            <a:endParaRPr lang="en-US" b="0" i="0" dirty="0"/>
          </a:p>
          <a:p>
            <a:r>
              <a:rPr lang="en-US" b="0" i="0" dirty="0"/>
              <a:t>Reference(s):</a:t>
            </a:r>
          </a:p>
          <a:p>
            <a:r>
              <a:rPr lang="en-US" b="0" i="0" dirty="0"/>
              <a:t>https://</a:t>
            </a:r>
            <a:r>
              <a:rPr lang="en-US" b="0" i="0" dirty="0" err="1"/>
              <a:t>docs.microsoft.com</a:t>
            </a:r>
            <a:r>
              <a:rPr lang="en-US" b="0" i="0" dirty="0"/>
              <a:t>/</a:t>
            </a:r>
            <a:r>
              <a:rPr lang="en-US" b="0" i="0" dirty="0" err="1"/>
              <a:t>en</a:t>
            </a:r>
            <a:r>
              <a:rPr lang="en-US" b="0" i="0" dirty="0"/>
              <a:t>-us/azure/security/azure-security-data-encryption-best-practices</a:t>
            </a:r>
          </a:p>
        </p:txBody>
      </p:sp>
      <p:sp>
        <p:nvSpPr>
          <p:cNvPr id="4" name="Slide Number Placeholder 3"/>
          <p:cNvSpPr>
            <a:spLocks noGrp="1"/>
          </p:cNvSpPr>
          <p:nvPr>
            <p:ph type="sldNum" sz="quarter" idx="10"/>
          </p:nvPr>
        </p:nvSpPr>
        <p:spPr/>
        <p:txBody>
          <a:bodyPr/>
          <a:lstStyle/>
          <a:p>
            <a:fld id="{3C6E4902-292F-4370-AFC1-6D92B180E54E}" type="slidenum">
              <a:rPr lang="en-US" smtClean="0"/>
              <a:t>49</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Ok,</a:t>
            </a:r>
            <a:r>
              <a:rPr lang="en-US" baseline="0" dirty="0"/>
              <a:t> so the securing resources portion is 20-25% of the exam and covers 6 areas/topics. It overlaps many of the topics covered during this workshop, thus it’s a good place to spend some time.</a:t>
            </a:r>
          </a:p>
          <a:p>
            <a:endParaRPr lang="en-US" baseline="0" dirty="0"/>
          </a:p>
        </p:txBody>
      </p:sp>
      <p:sp>
        <p:nvSpPr>
          <p:cNvPr id="4" name="Slide Number Placeholder 3"/>
          <p:cNvSpPr>
            <a:spLocks noGrp="1"/>
          </p:cNvSpPr>
          <p:nvPr>
            <p:ph type="sldNum" sz="quarter" idx="10"/>
          </p:nvPr>
        </p:nvSpPr>
        <p:spPr/>
        <p:txBody>
          <a:bodyPr/>
          <a:lstStyle/>
          <a:p>
            <a:fld id="{3C6E4902-292F-4370-AFC1-6D92B180E54E}" type="slidenum">
              <a:rPr lang="en-US" smtClean="0"/>
              <a:t>5</a:t>
            </a:fld>
            <a:endParaRPr lang="en-US"/>
          </a:p>
        </p:txBody>
      </p:sp>
    </p:spTree>
    <p:extLst>
      <p:ext uri="{BB962C8B-B14F-4D97-AF65-F5344CB8AC3E}">
        <p14:creationId xmlns:p14="http://schemas.microsoft.com/office/powerpoint/2010/main" val="4424173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Storage Service Encryption (SSE) for Data at Rest helps you protect and safeguard your data to meet your organizational security and compliance commitments. With this feature, Azure Storage automatically encrypts your data prior to persisting to storage and decrypts prior to retrieval. The encryption, decryption, and key management are totally transparent to users.</a:t>
            </a:r>
          </a:p>
          <a:p>
            <a:endParaRPr lang="en-US" dirty="0"/>
          </a:p>
          <a:p>
            <a:r>
              <a:rPr lang="en-US" dirty="0"/>
              <a:t>SSE works by encrypting the data when it is written to Azure Storage, and can be used </a:t>
            </a:r>
            <a:r>
              <a:rPr lang="en-US" b="1" i="1" dirty="0"/>
              <a:t>for Azure Blob Storage and File Storage</a:t>
            </a:r>
            <a:r>
              <a:rPr lang="en-US" dirty="0"/>
              <a:t>. It works for the following:</a:t>
            </a:r>
          </a:p>
          <a:p>
            <a:pPr marL="171450" indent="-171450">
              <a:buFont typeface="Arial"/>
              <a:buChar char="•"/>
            </a:pPr>
            <a:r>
              <a:rPr lang="en-US" dirty="0"/>
              <a:t>Standard Storage: General purpose storage accounts for Blobs and File storage and Blob storage accounts</a:t>
            </a:r>
          </a:p>
          <a:p>
            <a:pPr marL="171450" indent="-171450">
              <a:buFont typeface="Arial"/>
              <a:buChar char="•"/>
            </a:pPr>
            <a:r>
              <a:rPr lang="en-US" dirty="0"/>
              <a:t>Premium storage</a:t>
            </a:r>
          </a:p>
          <a:p>
            <a:pPr marL="171450" indent="-171450">
              <a:buFont typeface="Arial"/>
              <a:buChar char="•"/>
            </a:pPr>
            <a:r>
              <a:rPr lang="en-US" dirty="0"/>
              <a:t>All redundancy levels (LRS, ZRS, GRS, RA-GRS)</a:t>
            </a:r>
          </a:p>
          <a:p>
            <a:pPr marL="171450" indent="-171450">
              <a:buFont typeface="Arial"/>
              <a:buChar char="•"/>
            </a:pPr>
            <a:r>
              <a:rPr lang="en-US" dirty="0"/>
              <a:t>Azure Resource Manager storage accounts (but not classic)</a:t>
            </a:r>
          </a:p>
          <a:p>
            <a:pPr marL="171450" indent="-171450">
              <a:buFont typeface="Arial"/>
              <a:buChar char="•"/>
            </a:pPr>
            <a:r>
              <a:rPr lang="en-US" dirty="0"/>
              <a:t>All regions.</a:t>
            </a:r>
          </a:p>
        </p:txBody>
      </p:sp>
      <p:sp>
        <p:nvSpPr>
          <p:cNvPr id="4" name="Slide Number Placeholder 3"/>
          <p:cNvSpPr>
            <a:spLocks noGrp="1"/>
          </p:cNvSpPr>
          <p:nvPr>
            <p:ph type="sldNum" sz="quarter" idx="10"/>
          </p:nvPr>
        </p:nvSpPr>
        <p:spPr/>
        <p:txBody>
          <a:bodyPr/>
          <a:lstStyle/>
          <a:p>
            <a:fld id="{3C6E4902-292F-4370-AFC1-6D92B180E54E}" type="slidenum">
              <a:rPr lang="en-US" smtClean="0"/>
              <a:t>50</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Azure Disk Encryption is a new capability that helps you encrypt your Windows and Linux </a:t>
            </a:r>
            <a:r>
              <a:rPr lang="en-US" b="0" i="0" dirty="0" err="1"/>
              <a:t>IaaS</a:t>
            </a:r>
            <a:r>
              <a:rPr lang="en-US" b="0" i="0" dirty="0"/>
              <a:t> virtual machine disks. Azure Disk Encryption leverages the industry standard </a:t>
            </a:r>
            <a:r>
              <a:rPr lang="en-US" b="0" i="0" dirty="0" err="1"/>
              <a:t>BitLocker</a:t>
            </a:r>
            <a:r>
              <a:rPr lang="en-US" b="0" i="0" dirty="0"/>
              <a:t> feature of Windows and the DM-Crypt feature of Linux to provide volume encryption for the OS and the data disks. The solution is integrated with Azure Key Vault to help you control and manage the disk-encryption keys and secrets in your key vault subscription. The solution also ensures that all data on the virtual machine disks are encrypted at rest in your Azure storage.</a:t>
            </a:r>
          </a:p>
          <a:p>
            <a:endParaRPr lang="en-US" b="0" i="0" dirty="0"/>
          </a:p>
          <a:p>
            <a:r>
              <a:rPr lang="en-US" b="0" i="0" dirty="0"/>
              <a:t>Azure disk encryption for Windows and Linux </a:t>
            </a:r>
            <a:r>
              <a:rPr lang="en-US" b="0" i="0" dirty="0" err="1"/>
              <a:t>IaaS</a:t>
            </a:r>
            <a:r>
              <a:rPr lang="en-US" b="0" i="0" dirty="0"/>
              <a:t> VMs is now in General Availability in all Azure public regions and </a:t>
            </a:r>
            <a:r>
              <a:rPr lang="en-US" b="0" i="0" dirty="0" err="1"/>
              <a:t>AzureGov</a:t>
            </a:r>
            <a:r>
              <a:rPr lang="en-US" b="0" i="0" dirty="0"/>
              <a:t> regions for Standard VMs and VMs with premium storage.</a:t>
            </a:r>
          </a:p>
          <a:p>
            <a:endParaRPr lang="en-US" b="0" i="0" dirty="0"/>
          </a:p>
          <a:p>
            <a:r>
              <a:rPr lang="en-US" b="0" i="0" dirty="0"/>
              <a:t>When you apply the Azure Disk Encryption-management solution, you can satisfy the following business needs:</a:t>
            </a:r>
          </a:p>
          <a:p>
            <a:pPr marL="171450" indent="-171450">
              <a:buFont typeface="Arial"/>
              <a:buChar char="•"/>
            </a:pPr>
            <a:r>
              <a:rPr lang="en-US" b="0" i="0" dirty="0" err="1"/>
              <a:t>IaaS</a:t>
            </a:r>
            <a:r>
              <a:rPr lang="en-US" b="0" i="0" dirty="0"/>
              <a:t> VMs are secured at rest, because you can use industry-standard encryption technology to address organizational security and compliance requirements.</a:t>
            </a:r>
          </a:p>
          <a:p>
            <a:pPr marL="171450" indent="-171450">
              <a:buFont typeface="Arial"/>
              <a:buChar char="•"/>
            </a:pPr>
            <a:r>
              <a:rPr lang="en-US" b="0" i="0" dirty="0" err="1"/>
              <a:t>IaaS</a:t>
            </a:r>
            <a:r>
              <a:rPr lang="en-US" b="0" i="0" dirty="0"/>
              <a:t> VMs boot under customer-controlled keys and policies, and you can audit their usage in your key vault.</a:t>
            </a:r>
          </a:p>
        </p:txBody>
      </p:sp>
      <p:sp>
        <p:nvSpPr>
          <p:cNvPr id="4" name="Slide Number Placeholder 3"/>
          <p:cNvSpPr>
            <a:spLocks noGrp="1"/>
          </p:cNvSpPr>
          <p:nvPr>
            <p:ph type="sldNum" sz="quarter" idx="10"/>
          </p:nvPr>
        </p:nvSpPr>
        <p:spPr/>
        <p:txBody>
          <a:bodyPr/>
          <a:lstStyle/>
          <a:p>
            <a:fld id="{3C6E4902-292F-4370-AFC1-6D92B180E54E}" type="slidenum">
              <a:rPr lang="en-US" smtClean="0"/>
              <a:t>51</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test, you should be able to know how (and</a:t>
            </a:r>
            <a:r>
              <a:rPr lang="en-US" baseline="0" dirty="0"/>
              <a:t> why) you would want to implement each of these scenarios.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52</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Mention SQL Server running on a VM in</a:t>
            </a:r>
            <a:r>
              <a:rPr lang="en-US" b="0" i="0" baseline="0" dirty="0"/>
              <a:t> addition to the PAAS solutions.</a:t>
            </a:r>
          </a:p>
          <a:p>
            <a:endParaRPr lang="en-US" b="0" i="0" baseline="0" dirty="0"/>
          </a:p>
          <a:p>
            <a:r>
              <a:rPr lang="en-US" b="0" i="0" dirty="0"/>
              <a:t>It's not uncommon for solutions architects who are building out HIPAA compliant applications or apps that are similar with their security requirements to require encryption for the data that's in transit and at rest.</a:t>
            </a:r>
          </a:p>
        </p:txBody>
      </p:sp>
      <p:sp>
        <p:nvSpPr>
          <p:cNvPr id="4" name="Slide Number Placeholder 3"/>
          <p:cNvSpPr>
            <a:spLocks noGrp="1"/>
          </p:cNvSpPr>
          <p:nvPr>
            <p:ph type="sldNum" sz="quarter" idx="10"/>
          </p:nvPr>
        </p:nvSpPr>
        <p:spPr/>
        <p:txBody>
          <a:bodyPr/>
          <a:lstStyle/>
          <a:p>
            <a:fld id="{3C6E4902-292F-4370-AFC1-6D92B180E54E}" type="slidenum">
              <a:rPr lang="en-US" smtClean="0"/>
              <a:t>53</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So to facilitate that, SQL Server has a feature called Transparent Data Encryption abbreviated TDE. What it does is it encrypts the database, associated backups and transaction log files behind the scenes and allows us as developers to query the database without any changes to our code. So TDE is going to cover data at rest for SQL and for in transit, you'll want to use SSL with whatever libraries the developers are actually using.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When it comes to hosting SQL Server, you can go the platform as a service route and use Azure SQL and in that case, it's going to easily allow you to enable TDE via the portal, PowerShell or T-SQL or you could host it yourself either on-</a:t>
            </a:r>
            <a:r>
              <a:rPr lang="en-US" b="0" i="0" dirty="0" err="1"/>
              <a:t>prem</a:t>
            </a:r>
            <a:r>
              <a:rPr lang="en-US" b="0" i="0" dirty="0"/>
              <a:t> or with </a:t>
            </a:r>
            <a:r>
              <a:rPr lang="en-US" b="0" i="0" dirty="0" err="1"/>
              <a:t>IaaS</a:t>
            </a:r>
            <a:r>
              <a:rPr lang="en-US" b="0" i="0" dirty="0"/>
              <a:t> VMs and in that case, you can enable TDE. However, you also have more responsibility for securing the server, backups and everything else.</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54</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https://</a:t>
            </a:r>
            <a:r>
              <a:rPr lang="en-US" b="0" i="0" dirty="0" err="1"/>
              <a:t>docs.microsoft.com</a:t>
            </a:r>
            <a:r>
              <a:rPr lang="en-US" b="0" i="0" dirty="0"/>
              <a:t>/en-us/azure/storage/storage-client-side-encryption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The storage client library uses AES in order to encrypt user data. Specifically, Cipher Block Chaining (CBC) mode with AES.</a:t>
            </a:r>
          </a:p>
        </p:txBody>
      </p:sp>
      <p:sp>
        <p:nvSpPr>
          <p:cNvPr id="4" name="Slide Number Placeholder 3"/>
          <p:cNvSpPr>
            <a:spLocks noGrp="1"/>
          </p:cNvSpPr>
          <p:nvPr>
            <p:ph type="sldNum" sz="quarter" idx="10"/>
          </p:nvPr>
        </p:nvSpPr>
        <p:spPr/>
        <p:txBody>
          <a:bodyPr/>
          <a:lstStyle/>
          <a:p>
            <a:fld id="{3C6E4902-292F-4370-AFC1-6D92B180E54E}" type="slidenum">
              <a:rPr lang="en-US" smtClean="0"/>
              <a:t>55</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Create a </a:t>
            </a:r>
            <a:r>
              <a:rPr lang="en-US" b="0" i="0" dirty="0" err="1"/>
              <a:t>BlobEncryptionPolicy</a:t>
            </a:r>
            <a:r>
              <a:rPr lang="en-US" b="0" i="0" dirty="0"/>
              <a:t> object and set it in the request options (per API or at a client level by using </a:t>
            </a:r>
            <a:r>
              <a:rPr lang="en-US" b="0" i="0" dirty="0" err="1"/>
              <a:t>DefaultRequestOptions</a:t>
            </a:r>
            <a:r>
              <a:rPr lang="en-US" b="0" i="0" dirty="0"/>
              <a:t>). Everything else will be handled by the client library internally.</a:t>
            </a:r>
          </a:p>
        </p:txBody>
      </p:sp>
      <p:sp>
        <p:nvSpPr>
          <p:cNvPr id="4" name="Slide Number Placeholder 3"/>
          <p:cNvSpPr>
            <a:spLocks noGrp="1"/>
          </p:cNvSpPr>
          <p:nvPr>
            <p:ph type="sldNum" sz="quarter" idx="10"/>
          </p:nvPr>
        </p:nvSpPr>
        <p:spPr/>
        <p:txBody>
          <a:bodyPr/>
          <a:lstStyle/>
          <a:p>
            <a:fld id="{3C6E4902-292F-4370-AFC1-6D92B180E54E}" type="slidenum">
              <a:rPr lang="en-US" smtClean="0"/>
              <a:t>56</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do I control access to my Azure resources?</a:t>
            </a:r>
          </a:p>
        </p:txBody>
      </p:sp>
      <p:sp>
        <p:nvSpPr>
          <p:cNvPr id="4" name="Slide Number Placeholder 3"/>
          <p:cNvSpPr>
            <a:spLocks noGrp="1"/>
          </p:cNvSpPr>
          <p:nvPr>
            <p:ph type="sldNum" sz="quarter" idx="10"/>
          </p:nvPr>
        </p:nvSpPr>
        <p:spPr/>
        <p:txBody>
          <a:bodyPr/>
          <a:lstStyle/>
          <a:p>
            <a:fld id="{3C6E4902-292F-4370-AFC1-6D92B180E54E}" type="slidenum">
              <a:rPr lang="en-US" smtClean="0"/>
              <a:t>57</a:t>
            </a:fld>
            <a:endParaRPr lang="en-US"/>
          </a:p>
        </p:txBody>
      </p:sp>
    </p:spTree>
    <p:extLst>
      <p:ext uri="{BB962C8B-B14F-4D97-AF65-F5344CB8AC3E}">
        <p14:creationId xmlns:p14="http://schemas.microsoft.com/office/powerpoint/2010/main" val="3407611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Each Azure subscription is associated with one Azure Active Directory (AD) directory. Users, groups, and applications from that directory can manage resources in the Azure subscription. Assign these access rights using the Azure portal, Azure command-line tools, and Azure Management APIs. </a:t>
            </a:r>
            <a:r>
              <a:rPr lang="en-US" sz="1200" b="0" i="0" kern="1200" dirty="0">
                <a:solidFill>
                  <a:schemeClr val="tx1"/>
                </a:solidFill>
                <a:effectLst/>
                <a:latin typeface="+mn-lt"/>
                <a:ea typeface="+mn-ea"/>
                <a:cs typeface="+mn-cs"/>
              </a:rPr>
              <a:t>Multiple subscriptions can trust the same directory, but each subscription trusts only one directory.</a:t>
            </a:r>
            <a:endParaRPr lang="en-US" b="0" i="0" dirty="0"/>
          </a:p>
          <a:p>
            <a:endParaRPr lang="en-US" b="0" i="0" dirty="0"/>
          </a:p>
          <a:p>
            <a:r>
              <a:rPr lang="en-US" b="0" i="0" dirty="0"/>
              <a:t>Grant access by assigning the appropriate RBAC role to users, groups, and applications at a certain scope. The scope of a role assignment can be a subscription, a resource group, or a single resource. A role assigned at a parent scope also grants access to the children contained within it. For example, a user with access to a resource group can manage all the resources it contains, like websites, virtual machines, and subnets.</a:t>
            </a:r>
          </a:p>
          <a:p>
            <a:endParaRPr lang="en-US" b="0" i="0" dirty="0"/>
          </a:p>
          <a:p>
            <a:r>
              <a:rPr lang="en-US" b="0" i="0" dirty="0"/>
              <a:t>Using RBAC, you can segregate duties within your team and grant only the amount of access to users that they need to perform their jobs. Instead of giving everybody unrestricted permissions in your Azure subscription or resources, you can allow only certain actions. For example, use RBAC to let one employee manage virtual machines in a subscription, while another can manage SQL databases within the same subscription.</a:t>
            </a:r>
          </a:p>
          <a:p>
            <a:endParaRPr lang="en-US" b="0" i="0" dirty="0"/>
          </a:p>
          <a:p>
            <a:r>
              <a:rPr lang="en-US" sz="1200" b="0" i="0" kern="1200" dirty="0">
                <a:solidFill>
                  <a:schemeClr val="tx1"/>
                </a:solidFill>
                <a:effectLst/>
                <a:latin typeface="+mn-lt"/>
                <a:ea typeface="+mn-ea"/>
                <a:cs typeface="+mn-cs"/>
              </a:rPr>
              <a:t>The trust relationship that a subscription has with a directory is unlike the relationship that it has with other resources in Azure (websites, databases, and so on). If a subscription expires, access to the other resources associated with the subscription also stops. But an Azure AD directory remains in Azure, and you can associate a different subscription with that directory and manage the directory using the new subscription.</a:t>
            </a:r>
            <a:endParaRPr lang="en-US" b="0" i="0" dirty="0"/>
          </a:p>
          <a:p>
            <a:endParaRPr lang="en-US" b="0" i="0" dirty="0"/>
          </a:p>
          <a:p>
            <a:r>
              <a:rPr lang="en-US" b="0" i="0" dirty="0"/>
              <a:t>Reference(s):</a:t>
            </a:r>
          </a:p>
          <a:p>
            <a:pPr marL="171450" indent="-171450">
              <a:buFontTx/>
              <a:buChar char="-"/>
            </a:pPr>
            <a:r>
              <a:rPr lang="en-US" b="0" i="0" dirty="0"/>
              <a:t>https://</a:t>
            </a:r>
            <a:r>
              <a:rPr lang="en-US" b="0" i="0" dirty="0" err="1"/>
              <a:t>docs.microsoft.com</a:t>
            </a:r>
            <a:r>
              <a:rPr lang="en-US" b="0" i="0" dirty="0"/>
              <a:t>/</a:t>
            </a:r>
            <a:r>
              <a:rPr lang="en-US" b="0" i="0" dirty="0" err="1"/>
              <a:t>en</a:t>
            </a:r>
            <a:r>
              <a:rPr lang="en-US" b="0" i="0" dirty="0"/>
              <a:t>-us/azure/active-directory/active-directory-how-subscriptions-associated-directory</a:t>
            </a:r>
          </a:p>
          <a:p>
            <a:pPr marL="171450" indent="-171450">
              <a:buFontTx/>
              <a:buChar char="-"/>
            </a:pPr>
            <a:r>
              <a:rPr lang="en-US" b="0" i="0" dirty="0"/>
              <a:t>https://</a:t>
            </a:r>
            <a:r>
              <a:rPr lang="en-US" b="0" i="0" dirty="0" err="1"/>
              <a:t>docs.microsoft.com</a:t>
            </a:r>
            <a:r>
              <a:rPr lang="en-US" b="0" i="0" dirty="0"/>
              <a:t>/</a:t>
            </a:r>
            <a:r>
              <a:rPr lang="en-US" b="0" i="0" dirty="0" err="1"/>
              <a:t>en</a:t>
            </a:r>
            <a:r>
              <a:rPr lang="en-US" b="0" i="0" dirty="0"/>
              <a:t>-us/azure/active-directory/role-based-access-control-configure</a:t>
            </a:r>
          </a:p>
          <a:p>
            <a:endParaRPr lang="en-US" b="0" i="0" dirty="0"/>
          </a:p>
        </p:txBody>
      </p:sp>
      <p:sp>
        <p:nvSpPr>
          <p:cNvPr id="4" name="Slide Number Placeholder 3"/>
          <p:cNvSpPr>
            <a:spLocks noGrp="1"/>
          </p:cNvSpPr>
          <p:nvPr>
            <p:ph type="sldNum" sz="quarter" idx="10"/>
          </p:nvPr>
        </p:nvSpPr>
        <p:spPr/>
        <p:txBody>
          <a:bodyPr/>
          <a:lstStyle/>
          <a:p>
            <a:fld id="{3C6E4902-292F-4370-AFC1-6D92B180E54E}" type="slidenum">
              <a:rPr lang="en-US" smtClean="0"/>
              <a:t>58</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Azure allows us to manage where a role is assigned, and there are three locations. At the subscription level, at a resource group level, or on a resource directly.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Now, the word resource tells us that this is all handled from the new portal or from PowerShell, the command line interface, or the REST API. Since the classic Portal is about services, and the new Portal is all about resources. Azure gives us a set of common built-in roles that we can use.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The list is fairly long,</a:t>
            </a:r>
            <a:r>
              <a:rPr lang="en-US" b="0" i="0" baseline="0" dirty="0"/>
              <a:t> </a:t>
            </a:r>
            <a:r>
              <a:rPr lang="en-US" b="0" i="0" dirty="0"/>
              <a:t>you can find it at</a:t>
            </a:r>
            <a:r>
              <a:rPr lang="en-US" b="0" i="0" baseline="0" dirty="0"/>
              <a:t> https://</a:t>
            </a:r>
            <a:r>
              <a:rPr lang="en-US" b="0" i="0" baseline="0" dirty="0" err="1"/>
              <a:t>docs.microsoft.com</a:t>
            </a:r>
            <a:r>
              <a:rPr lang="en-US" b="0" i="0" baseline="0" dirty="0"/>
              <a:t>/</a:t>
            </a:r>
            <a:r>
              <a:rPr lang="en-US" b="0" i="0" baseline="0" dirty="0" err="1"/>
              <a:t>en</a:t>
            </a:r>
            <a:r>
              <a:rPr lang="en-US" b="0" i="0" baseline="0" dirty="0"/>
              <a:t>-us/azure/active-directory/role-based-access-built-in-roles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r>
              <a:rPr lang="en-US" sz="1200" b="0" i="0" kern="1200" dirty="0">
                <a:solidFill>
                  <a:schemeClr val="tx1"/>
                </a:solidFill>
                <a:effectLst/>
                <a:latin typeface="+mn-lt"/>
                <a:ea typeface="+mn-ea"/>
                <a:cs typeface="+mn-cs"/>
              </a:rPr>
              <a:t>You assign the Reader role to an Azure AD group at the subscription scope. The members of that group can view every resource group and resource in the subscription.</a:t>
            </a:r>
          </a:p>
          <a:p>
            <a:r>
              <a:rPr lang="en-US" sz="1200" b="0" i="0" kern="1200" dirty="0">
                <a:solidFill>
                  <a:schemeClr val="tx1"/>
                </a:solidFill>
                <a:effectLst/>
                <a:latin typeface="+mn-lt"/>
                <a:ea typeface="+mn-ea"/>
                <a:cs typeface="+mn-cs"/>
              </a:rPr>
              <a:t>You assign the Contributor role to an application at the resource group scope. It can manage resources of all types in that resource group, but not other resource groups in the subscription.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Becoming less of </a:t>
            </a:r>
            <a:r>
              <a:rPr lang="en-US" sz="1200" b="0" i="0" kern="1200">
                <a:solidFill>
                  <a:schemeClr val="tx1"/>
                </a:solidFill>
                <a:effectLst/>
                <a:latin typeface="+mn-lt"/>
                <a:ea typeface="+mn-ea"/>
                <a:cs typeface="+mn-cs"/>
              </a:rPr>
              <a:t>an issue</a:t>
            </a:r>
            <a:r>
              <a:rPr lang="en-US" sz="1200" b="0" i="0" kern="1200" dirty="0">
                <a:solidFill>
                  <a:schemeClr val="tx1"/>
                </a:solidFill>
                <a:effectLst/>
                <a:latin typeface="+mn-lt"/>
                <a:ea typeface="+mn-ea"/>
                <a:cs typeface="+mn-cs"/>
              </a:rPr>
              <a:t>, but worth pointing out for the exam:</a:t>
            </a:r>
          </a:p>
          <a:p>
            <a:r>
              <a:rPr lang="en-US" sz="1200" b="0" i="0" kern="1200" dirty="0">
                <a:solidFill>
                  <a:schemeClr val="tx1"/>
                </a:solidFill>
                <a:effectLst/>
                <a:latin typeface="+mn-lt"/>
                <a:ea typeface="+mn-ea"/>
                <a:cs typeface="+mn-cs"/>
              </a:rPr>
              <a:t>Only the Azure portal and the new Azure Resource Manager APIs support Azure RBAC. Users and applications that are assigned RBAC roles cannot use the classic management portal and the Azure classic deployment model.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baseline="0" dirty="0"/>
              <a:t>Reference(s):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docs.microsoft.com</a:t>
            </a:r>
            <a:r>
              <a:rPr lang="en-US" dirty="0"/>
              <a:t>/</a:t>
            </a:r>
            <a:r>
              <a:rPr lang="en-US" dirty="0" err="1"/>
              <a:t>en</a:t>
            </a:r>
            <a:r>
              <a:rPr lang="en-US" dirty="0"/>
              <a:t>-us/azure/active-directory/role-based-access-control-what-is</a:t>
            </a:r>
          </a:p>
        </p:txBody>
      </p:sp>
      <p:sp>
        <p:nvSpPr>
          <p:cNvPr id="4" name="Slide Number Placeholder 3"/>
          <p:cNvSpPr>
            <a:spLocks noGrp="1"/>
          </p:cNvSpPr>
          <p:nvPr>
            <p:ph type="sldNum" sz="quarter" idx="10"/>
          </p:nvPr>
        </p:nvSpPr>
        <p:spPr/>
        <p:txBody>
          <a:bodyPr/>
          <a:lstStyle/>
          <a:p>
            <a:fld id="{3C6E4902-292F-4370-AFC1-6D92B180E54E}" type="slidenum">
              <a:rPr lang="en-US" smtClean="0"/>
              <a:t>59</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do we identify, authenticate, and authorize users within Azure?</a:t>
            </a:r>
          </a:p>
          <a:p>
            <a:endParaRPr lang="en-US" baseline="0" dirty="0"/>
          </a:p>
          <a:p>
            <a:r>
              <a:rPr lang="en-US" baseline="0" dirty="0"/>
              <a:t>How do we manage who may access to our Azure resources?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a:t>
            </a:fld>
            <a:endParaRPr lang="en-US"/>
          </a:p>
        </p:txBody>
      </p:sp>
    </p:spTree>
    <p:extLst>
      <p:ext uri="{BB962C8B-B14F-4D97-AF65-F5344CB8AC3E}">
        <p14:creationId xmlns:p14="http://schemas.microsoft.com/office/powerpoint/2010/main" val="19251499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Azure allows us to manage where a role is assigned, and there are three locations. At the subscription level, at a resource group level, or on a resource directly.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Azure RBAC has three basic roles that apply to all resource types: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i="0" dirty="0"/>
              <a:t>Owner has full access to all resources including the right to delegate access to others.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i="0" dirty="0"/>
              <a:t>Contributor can create and manage all types of Azure resources but can’t grant access to others.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i="0" dirty="0"/>
              <a:t>Reader can view existing Azure resources.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Now, the word resource tells us that this is all handled from the new portal or from PowerShell, the command line interface, or the REST API. Azure gives us a set of common built-in roles that we can use.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The list is fairly long,</a:t>
            </a:r>
            <a:r>
              <a:rPr lang="en-US" b="0" i="0" baseline="0" dirty="0"/>
              <a:t> </a:t>
            </a:r>
            <a:r>
              <a:rPr lang="en-US" b="0" i="0" dirty="0"/>
              <a:t>you can find it at</a:t>
            </a:r>
            <a:r>
              <a:rPr lang="en-US" b="0" i="0" baseline="0" dirty="0"/>
              <a:t> https://</a:t>
            </a:r>
            <a:r>
              <a:rPr lang="en-US" b="0" i="0" baseline="0" dirty="0" err="1"/>
              <a:t>docs.microsoft.com</a:t>
            </a:r>
            <a:r>
              <a:rPr lang="en-US" b="0" i="0" baseline="0" dirty="0"/>
              <a:t>/</a:t>
            </a:r>
            <a:r>
              <a:rPr lang="en-US" b="0" i="0" baseline="0" dirty="0" err="1"/>
              <a:t>en</a:t>
            </a:r>
            <a:r>
              <a:rPr lang="en-US" b="0" i="0" baseline="0" dirty="0"/>
              <a:t>-us/azure/active-directory/role-based-access-built-in-roles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Any time someone grants or revokes access within your subscriptions, the changes get logged in Azure events. You can create access change history reports to see all changes for the past 90 days.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60</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is an example of a custom role for monitoring and restarting virtual machines:</a:t>
            </a:r>
          </a:p>
        </p:txBody>
      </p:sp>
      <p:sp>
        <p:nvSpPr>
          <p:cNvPr id="4" name="Slide Number Placeholder 3"/>
          <p:cNvSpPr>
            <a:spLocks noGrp="1"/>
          </p:cNvSpPr>
          <p:nvPr>
            <p:ph type="sldNum" sz="quarter" idx="10"/>
          </p:nvPr>
        </p:nvSpPr>
        <p:spPr/>
        <p:txBody>
          <a:bodyPr/>
          <a:lstStyle/>
          <a:p>
            <a:fld id="{3C6E4902-292F-4370-AFC1-6D92B180E54E}" type="slidenum">
              <a:rPr lang="en-US" smtClean="0"/>
              <a:t>61</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62</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t>
            </a:r>
            <a:r>
              <a:rPr lang="en-US" baseline="0" dirty="0"/>
              <a:t>do I KNOW my Azure environment is secure?</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63</a:t>
            </a:fld>
            <a:endParaRPr lang="en-US"/>
          </a:p>
        </p:txBody>
      </p:sp>
    </p:spTree>
    <p:extLst>
      <p:ext uri="{BB962C8B-B14F-4D97-AF65-F5344CB8AC3E}">
        <p14:creationId xmlns:p14="http://schemas.microsoft.com/office/powerpoint/2010/main" val="203835939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Anyone who has</a:t>
            </a:r>
            <a:r>
              <a:rPr lang="en-US" baseline="0" dirty="0"/>
              <a:t> is familiar with computer security has likely come across the CIA triad.</a:t>
            </a:r>
          </a:p>
          <a:p>
            <a:endParaRPr lang="en-US" baseline="0" dirty="0"/>
          </a:p>
          <a:p>
            <a:r>
              <a:rPr lang="en-US" baseline="0" dirty="0"/>
              <a:t>In order for a system to be considered ‘secure’ it must embrace these three concepts.</a:t>
            </a:r>
          </a:p>
        </p:txBody>
      </p:sp>
      <p:sp>
        <p:nvSpPr>
          <p:cNvPr id="4" name="Slide Number Placeholder 3"/>
          <p:cNvSpPr>
            <a:spLocks noGrp="1"/>
          </p:cNvSpPr>
          <p:nvPr>
            <p:ph type="sldNum" sz="quarter" idx="10"/>
          </p:nvPr>
        </p:nvSpPr>
        <p:spPr/>
        <p:txBody>
          <a:bodyPr/>
          <a:lstStyle/>
          <a:p>
            <a:fld id="{3C6E4902-292F-4370-AFC1-6D92B180E54E}" type="slidenum">
              <a:rPr lang="en-US" smtClean="0"/>
              <a:t>64</a:t>
            </a:fld>
            <a:endParaRPr lang="en-US"/>
          </a:p>
        </p:txBody>
      </p:sp>
    </p:spTree>
    <p:extLst>
      <p:ext uri="{BB962C8B-B14F-4D97-AF65-F5344CB8AC3E}">
        <p14:creationId xmlns:p14="http://schemas.microsoft.com/office/powerpoint/2010/main" val="6852651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a:t>
            </a:r>
            <a:r>
              <a:rPr lang="en-US" baseline="0" dirty="0"/>
              <a:t> like most of the public cloud providers, subscribes to the Shared Security Responsibility model.</a:t>
            </a:r>
          </a:p>
          <a:p>
            <a:endParaRPr lang="en-US" baseline="0" dirty="0"/>
          </a:p>
          <a:p>
            <a:r>
              <a:rPr lang="en-US" baseline="0" dirty="0"/>
              <a:t>MSFT has a great deal of security around its services and does a fantastic job protecting those, but it does not automatically protect your services/applications.</a:t>
            </a:r>
          </a:p>
          <a:p>
            <a:endParaRPr lang="en-US" baseline="0" dirty="0"/>
          </a:p>
          <a:p>
            <a:r>
              <a:rPr lang="en-US" baseline="0" dirty="0"/>
              <a:t>To aid the client in implementing and security their services, Azure provides a set of tools aid in securing your services and applications.</a:t>
            </a:r>
          </a:p>
          <a:p>
            <a:endParaRPr lang="en-US" baseline="0" dirty="0"/>
          </a:p>
          <a:p>
            <a:r>
              <a:rPr lang="en-US" baseline="0" dirty="0"/>
              <a:t>Obviously these resources and tools are only part of the story. For example, an application with a SQL injection vulnerability will be just as vulnerable in Azure as it would be on Prem. Azure has no way to detect and protect against such a situation.</a:t>
            </a:r>
          </a:p>
          <a:p>
            <a:endParaRPr lang="en-US" baseline="0" dirty="0"/>
          </a:p>
          <a:p>
            <a:r>
              <a:rPr lang="en-US" baseline="0" dirty="0"/>
              <a:t>Long story short: </a:t>
            </a:r>
            <a:r>
              <a:rPr lang="en-US" dirty="0"/>
              <a:t>Cloud providers offer considerable advantages for security and compliance efforts, but these advantages do not absolve the customer from protecting their users, applications, and service offerings.</a:t>
            </a:r>
            <a:endParaRPr lang="en-US" baseline="0" dirty="0"/>
          </a:p>
          <a:p>
            <a:endParaRPr lang="en-US" baseline="0" dirty="0"/>
          </a:p>
          <a:p>
            <a:r>
              <a:rPr lang="en-US" baseline="0" dirty="0"/>
              <a:t>3-main tools</a:t>
            </a:r>
          </a:p>
          <a:p>
            <a:r>
              <a:rPr lang="en-US" baseline="0" dirty="0"/>
              <a:t>- OMS</a:t>
            </a:r>
          </a:p>
          <a:p>
            <a:r>
              <a:rPr lang="en-US" baseline="0" dirty="0"/>
              <a:t>- Activity Log</a:t>
            </a:r>
          </a:p>
          <a:p>
            <a:r>
              <a:rPr lang="en-US" baseline="0" dirty="0"/>
              <a:t>- Azure Security Center</a:t>
            </a:r>
          </a:p>
          <a:p>
            <a:endParaRPr lang="en-US" baseline="0" dirty="0"/>
          </a:p>
          <a:p>
            <a:r>
              <a:rPr lang="en-US" baseline="0" dirty="0"/>
              <a:t>Thus, it’s not a magic bullet and we all have to do our part in building secure applications.</a:t>
            </a:r>
          </a:p>
          <a:p>
            <a:endParaRPr lang="en-US" baseline="0" dirty="0"/>
          </a:p>
          <a:p>
            <a:r>
              <a:rPr lang="en-US" baseline="0" dirty="0"/>
              <a:t>References: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Blog Post: Alice Rison Senior Director, Microsoft Azure - Microsoft Incident Response and shared responsibility for cloud computing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https://</a:t>
            </a:r>
            <a:r>
              <a:rPr lang="en-US" dirty="0" err="1"/>
              <a:t>azure.microsoft.com</a:t>
            </a:r>
            <a:r>
              <a:rPr lang="en-US" dirty="0"/>
              <a:t>/</a:t>
            </a:r>
            <a:r>
              <a:rPr lang="en-US" dirty="0" err="1"/>
              <a:t>en</a:t>
            </a:r>
            <a:r>
              <a:rPr lang="en-US" dirty="0"/>
              <a:t>-us/blog/microsoft-incident-response-and-shared-responsibility-for-cloud-computing/</a:t>
            </a:r>
          </a:p>
        </p:txBody>
      </p:sp>
      <p:sp>
        <p:nvSpPr>
          <p:cNvPr id="4" name="Slide Number Placeholder 3"/>
          <p:cNvSpPr>
            <a:spLocks noGrp="1"/>
          </p:cNvSpPr>
          <p:nvPr>
            <p:ph type="sldNum" sz="quarter" idx="10"/>
          </p:nvPr>
        </p:nvSpPr>
        <p:spPr/>
        <p:txBody>
          <a:bodyPr/>
          <a:lstStyle/>
          <a:p>
            <a:fld id="{3C6E4902-292F-4370-AFC1-6D92B180E54E}" type="slidenum">
              <a:rPr lang="en-US" smtClean="0"/>
              <a:t>65</a:t>
            </a:fld>
            <a:endParaRPr lang="en-US"/>
          </a:p>
        </p:txBody>
      </p:sp>
    </p:spTree>
    <p:extLst>
      <p:ext uri="{BB962C8B-B14F-4D97-AF65-F5344CB8AC3E}">
        <p14:creationId xmlns:p14="http://schemas.microsoft.com/office/powerpoint/2010/main" val="11196655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baseline="0" dirty="0"/>
              <a:t>Another (slightly less precise) representation of the delineation of duties in the Shared Responsibility Model</a:t>
            </a:r>
          </a:p>
        </p:txBody>
      </p:sp>
      <p:sp>
        <p:nvSpPr>
          <p:cNvPr id="4" name="Slide Number Placeholder 3"/>
          <p:cNvSpPr>
            <a:spLocks noGrp="1"/>
          </p:cNvSpPr>
          <p:nvPr>
            <p:ph type="sldNum" sz="quarter" idx="10"/>
          </p:nvPr>
        </p:nvSpPr>
        <p:spPr/>
        <p:txBody>
          <a:bodyPr/>
          <a:lstStyle/>
          <a:p>
            <a:fld id="{3C6E4902-292F-4370-AFC1-6D92B180E54E}" type="slidenum">
              <a:rPr lang="en-US" smtClean="0"/>
              <a:t>66</a:t>
            </a:fld>
            <a:endParaRPr lang="en-US"/>
          </a:p>
        </p:txBody>
      </p:sp>
    </p:spTree>
    <p:extLst>
      <p:ext uri="{BB962C8B-B14F-4D97-AF65-F5344CB8AC3E}">
        <p14:creationId xmlns:p14="http://schemas.microsoft.com/office/powerpoint/2010/main" val="20920296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67</a:t>
            </a:fld>
            <a:endParaRPr lang="en-US"/>
          </a:p>
        </p:txBody>
      </p:sp>
    </p:spTree>
    <p:extLst>
      <p:ext uri="{BB962C8B-B14F-4D97-AF65-F5344CB8AC3E}">
        <p14:creationId xmlns:p14="http://schemas.microsoft.com/office/powerpoint/2010/main" val="18197411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68</a:t>
            </a:fld>
            <a:endParaRPr lang="en-US"/>
          </a:p>
        </p:txBody>
      </p:sp>
    </p:spTree>
    <p:extLst>
      <p:ext uri="{BB962C8B-B14F-4D97-AF65-F5344CB8AC3E}">
        <p14:creationId xmlns:p14="http://schemas.microsoft.com/office/powerpoint/2010/main" val="4656453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a:t>
            </a:r>
            <a:r>
              <a:rPr lang="en-US" baseline="0" dirty="0"/>
              <a:t> main security related/relevant services within azure</a:t>
            </a:r>
          </a:p>
          <a:p>
            <a:endParaRPr lang="en-US" baseline="0" dirty="0"/>
          </a:p>
          <a:p>
            <a:pPr marL="171450" indent="-171450">
              <a:buFont typeface="Arial" charset="0"/>
              <a:buChar char="•"/>
            </a:pPr>
            <a:r>
              <a:rPr lang="en-US" baseline="0" dirty="0"/>
              <a:t>OMS</a:t>
            </a:r>
          </a:p>
          <a:p>
            <a:pPr marL="171450" indent="-171450">
              <a:buFont typeface="Arial" charset="0"/>
              <a:buChar char="•"/>
            </a:pPr>
            <a:r>
              <a:rPr lang="en-US" baseline="0" dirty="0"/>
              <a:t>Azure Security Center</a:t>
            </a:r>
          </a:p>
          <a:p>
            <a:pPr marL="171450" indent="-171450">
              <a:buFont typeface="Arial" charset="0"/>
              <a:buChar char="•"/>
            </a:pPr>
            <a:r>
              <a:rPr lang="en-US" baseline="0" dirty="0"/>
              <a:t>Activity Log</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69</a:t>
            </a:fld>
            <a:endParaRPr lang="en-US"/>
          </a:p>
        </p:txBody>
      </p:sp>
    </p:spTree>
    <p:extLst>
      <p:ext uri="{BB962C8B-B14F-4D97-AF65-F5344CB8AC3E}">
        <p14:creationId xmlns:p14="http://schemas.microsoft.com/office/powerpoint/2010/main" val="1949384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a:t>
            </a:r>
            <a:r>
              <a:rPr lang="en-US" sz="1200" b="0" i="0" kern="1200" baseline="0" dirty="0">
                <a:solidFill>
                  <a:schemeClr val="tx1"/>
                </a:solidFill>
                <a:effectLst/>
                <a:latin typeface="+mn-lt"/>
                <a:ea typeface="+mn-ea"/>
                <a:cs typeface="+mn-cs"/>
              </a:rPr>
              <a:t> MS Marketing Speak: </a:t>
            </a:r>
            <a:r>
              <a:rPr lang="en-US" sz="1200" b="0" i="0" kern="1200" dirty="0">
                <a:solidFill>
                  <a:schemeClr val="tx1"/>
                </a:solidFill>
                <a:effectLst/>
                <a:latin typeface="+mn-lt"/>
                <a:ea typeface="+mn-ea"/>
                <a:cs typeface="+mn-cs"/>
              </a:rPr>
              <a:t>“Azure Active Directory (Azure AD) is a comprehensive identity and access management cloud solution that gives you a robust set of capabilities to manage users and groups. It helps secure access to on-premises and cloud applications, including Microsoft web services like Office 365, and many non-Microsoft software as a service (SaaS) applications.”</a:t>
            </a:r>
          </a:p>
          <a:p>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Azure AD is not the</a:t>
            </a:r>
            <a:r>
              <a:rPr lang="en-US" sz="1200" b="0" i="0" kern="1200" baseline="0" dirty="0">
                <a:solidFill>
                  <a:schemeClr val="tx1"/>
                </a:solidFill>
                <a:effectLst/>
                <a:latin typeface="+mn-lt"/>
                <a:ea typeface="+mn-ea"/>
                <a:cs typeface="+mn-cs"/>
              </a:rPr>
              <a:t> same as AD Directory Services </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ADDS (a.k.a.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AD)</a:t>
            </a:r>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Azure</a:t>
            </a:r>
            <a:r>
              <a:rPr lang="en-US" sz="1200" b="0" i="0" kern="1200" baseline="0" dirty="0">
                <a:solidFill>
                  <a:schemeClr val="tx1"/>
                </a:solidFill>
                <a:effectLst/>
                <a:latin typeface="+mn-lt"/>
                <a:ea typeface="+mn-ea"/>
                <a:cs typeface="+mn-cs"/>
              </a:rPr>
              <a:t> AD does not</a:t>
            </a:r>
            <a:r>
              <a:rPr lang="mr-IN" sz="1200" b="0" i="0" kern="1200" baseline="0" dirty="0">
                <a:solidFill>
                  <a:schemeClr val="tx1"/>
                </a:solidFill>
                <a:effectLst/>
                <a:latin typeface="+mn-lt"/>
                <a:ea typeface="+mn-ea"/>
                <a:cs typeface="+mn-cs"/>
              </a:rPr>
              <a:t>…</a:t>
            </a:r>
            <a:endParaRPr lang="en-US" sz="1200" b="0" i="0" kern="1200" baseline="0" dirty="0">
              <a:solidFill>
                <a:schemeClr val="tx1"/>
              </a:solidFill>
              <a:effectLst/>
              <a:latin typeface="+mn-lt"/>
              <a:ea typeface="+mn-ea"/>
              <a:cs typeface="+mn-cs"/>
            </a:endParaRPr>
          </a:p>
          <a:p>
            <a:pPr marL="628650" lvl="1" indent="-171450">
              <a:buFont typeface="Arial" charset="0"/>
              <a:buChar char="•"/>
            </a:pPr>
            <a:r>
              <a:rPr lang="en-US" sz="1200" b="0" i="0" kern="1200" baseline="0" dirty="0">
                <a:solidFill>
                  <a:schemeClr val="tx1"/>
                </a:solidFill>
                <a:effectLst/>
                <a:latin typeface="+mn-lt"/>
                <a:ea typeface="+mn-ea"/>
                <a:cs typeface="+mn-cs"/>
              </a:rPr>
              <a:t>Support Group Policy</a:t>
            </a:r>
          </a:p>
          <a:p>
            <a:pPr marL="628650" lvl="1" indent="-171450">
              <a:buFont typeface="Arial" charset="0"/>
              <a:buChar char="•"/>
            </a:pPr>
            <a:r>
              <a:rPr lang="en-US" sz="1200" b="0" i="0" kern="1200" baseline="0" dirty="0">
                <a:solidFill>
                  <a:schemeClr val="tx1"/>
                </a:solidFill>
                <a:effectLst/>
                <a:latin typeface="+mn-lt"/>
                <a:ea typeface="+mn-ea"/>
                <a:cs typeface="+mn-cs"/>
              </a:rPr>
              <a:t>Support Organizational Units or Computer objects</a:t>
            </a:r>
          </a:p>
          <a:p>
            <a:pPr marL="628650" lvl="1" indent="-171450">
              <a:buFont typeface="Arial" charset="0"/>
              <a:buChar char="•"/>
            </a:pPr>
            <a:r>
              <a:rPr lang="en-US" sz="1200" b="0" i="0" kern="1200" baseline="0" dirty="0">
                <a:solidFill>
                  <a:schemeClr val="tx1"/>
                </a:solidFill>
                <a:effectLst/>
                <a:latin typeface="+mn-lt"/>
                <a:ea typeface="+mn-ea"/>
                <a:cs typeface="+mn-cs"/>
              </a:rPr>
              <a:t>Support forests or trusts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baseline="0" dirty="0">
                <a:solidFill>
                  <a:schemeClr val="tx1"/>
                </a:solidFill>
                <a:effectLst/>
                <a:latin typeface="+mn-lt"/>
                <a:ea typeface="+mn-ea"/>
                <a:cs typeface="+mn-cs"/>
              </a:rPr>
              <a:t>Flat structure of users and groups</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baseline="0" dirty="0">
                <a:solidFill>
                  <a:schemeClr val="tx1"/>
                </a:solidFill>
                <a:effectLst/>
                <a:latin typeface="+mn-lt"/>
                <a:ea typeface="+mn-ea"/>
                <a:cs typeface="+mn-cs"/>
              </a:rPr>
              <a:t>serves as the foundation of Azure’s authentication and authorization functionality</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baseline="0" dirty="0">
                <a:solidFill>
                  <a:schemeClr val="tx1"/>
                </a:solidFill>
                <a:effectLst/>
                <a:latin typeface="+mn-lt"/>
                <a:ea typeface="+mn-ea"/>
                <a:cs typeface="+mn-cs"/>
              </a:rPr>
              <a:t>Think UNIX /</a:t>
            </a:r>
            <a:r>
              <a:rPr lang="en-US" sz="1200" b="0" i="0" kern="1200" baseline="0" dirty="0" err="1">
                <a:solidFill>
                  <a:schemeClr val="tx1"/>
                </a:solidFill>
                <a:effectLst/>
                <a:latin typeface="+mn-lt"/>
                <a:ea typeface="+mn-ea"/>
                <a:cs typeface="+mn-cs"/>
              </a:rPr>
              <a:t>etc</a:t>
            </a:r>
            <a:r>
              <a:rPr lang="en-US" sz="1200" b="0" i="0" kern="1200" baseline="0" dirty="0">
                <a:solidFill>
                  <a:schemeClr val="tx1"/>
                </a:solidFill>
                <a:effectLst/>
                <a:latin typeface="+mn-lt"/>
                <a:ea typeface="+mn-ea"/>
                <a:cs typeface="+mn-cs"/>
              </a:rPr>
              <a:t>/</a:t>
            </a:r>
            <a:r>
              <a:rPr lang="en-US" sz="1200" b="0" i="0" kern="1200" baseline="0" dirty="0" err="1">
                <a:solidFill>
                  <a:schemeClr val="tx1"/>
                </a:solidFill>
                <a:effectLst/>
                <a:latin typeface="+mn-lt"/>
                <a:ea typeface="+mn-ea"/>
                <a:cs typeface="+mn-cs"/>
              </a:rPr>
              <a:t>passwd</a:t>
            </a:r>
            <a:r>
              <a:rPr lang="en-US" sz="1200" b="0" i="0" kern="1200" baseline="0" dirty="0">
                <a:solidFill>
                  <a:schemeClr val="tx1"/>
                </a:solidFill>
                <a:effectLst/>
                <a:latin typeface="+mn-lt"/>
                <a:ea typeface="+mn-ea"/>
                <a:cs typeface="+mn-cs"/>
              </a:rPr>
              <a:t> and /</a:t>
            </a:r>
            <a:r>
              <a:rPr lang="en-US" sz="1200" b="0" i="0" kern="1200" baseline="0" dirty="0" err="1">
                <a:solidFill>
                  <a:schemeClr val="tx1"/>
                </a:solidFill>
                <a:effectLst/>
                <a:latin typeface="+mn-lt"/>
                <a:ea typeface="+mn-ea"/>
                <a:cs typeface="+mn-cs"/>
              </a:rPr>
              <a:t>etc</a:t>
            </a:r>
            <a:r>
              <a:rPr lang="en-US" sz="1200" b="0" i="0" kern="1200" baseline="0" dirty="0">
                <a:solidFill>
                  <a:schemeClr val="tx1"/>
                </a:solidFill>
                <a:effectLst/>
                <a:latin typeface="+mn-lt"/>
                <a:ea typeface="+mn-ea"/>
                <a:cs typeface="+mn-cs"/>
              </a:rPr>
              <a:t>/group files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dirty="0">
                <a:solidFill>
                  <a:schemeClr val="tx1"/>
                </a:solidFill>
                <a:effectLst/>
                <a:latin typeface="+mn-lt"/>
                <a:ea typeface="+mn-ea"/>
                <a:cs typeface="+mn-cs"/>
              </a:rPr>
              <a:t>Azure</a:t>
            </a:r>
            <a:r>
              <a:rPr lang="en-US" sz="1200" b="0" i="0" kern="1200" baseline="0" dirty="0">
                <a:solidFill>
                  <a:schemeClr val="tx1"/>
                </a:solidFill>
                <a:effectLst/>
                <a:latin typeface="+mn-lt"/>
                <a:ea typeface="+mn-ea"/>
                <a:cs typeface="+mn-cs"/>
              </a:rPr>
              <a:t> ADDS does exist but is outside the scope of this presentation</a:t>
            </a:r>
            <a:endParaRPr lang="en-US" sz="1200" b="0" i="0" kern="1200" dirty="0">
              <a:solidFill>
                <a:schemeClr val="tx1"/>
              </a:solidFill>
              <a:effectLst/>
              <a:latin typeface="+mn-lt"/>
              <a:ea typeface="+mn-ea"/>
              <a:cs typeface="+mn-cs"/>
            </a:endParaRPr>
          </a:p>
          <a:p>
            <a:pPr marL="171450" indent="-171450">
              <a:buFontTx/>
              <a:buChar char="-"/>
            </a:pP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C6E4902-292F-4370-AFC1-6D92B180E54E}" type="slidenum">
              <a:rPr lang="en-US" smtClean="0"/>
              <a:t>7</a:t>
            </a:fld>
            <a:endParaRPr lang="en-US"/>
          </a:p>
        </p:txBody>
      </p:sp>
    </p:spTree>
    <p:extLst>
      <p:ext uri="{BB962C8B-B14F-4D97-AF65-F5344CB8AC3E}">
        <p14:creationId xmlns:p14="http://schemas.microsoft.com/office/powerpoint/2010/main" val="19623085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it?</a:t>
            </a:r>
          </a:p>
          <a:p>
            <a:endParaRPr lang="en-US" baseline="0" dirty="0"/>
          </a:p>
          <a:p>
            <a:r>
              <a:rPr lang="en-US" dirty="0"/>
              <a:t>Cloud-based Single pane of glass</a:t>
            </a:r>
          </a:p>
          <a:p>
            <a:pPr marL="171450" indent="-171450">
              <a:buFont typeface="Arial" charset="0"/>
              <a:buChar char="•"/>
            </a:pPr>
            <a:r>
              <a:rPr lang="en-US" dirty="0"/>
              <a:t>Directly</a:t>
            </a:r>
            <a:r>
              <a:rPr lang="en-US" baseline="0" dirty="0"/>
              <a:t> integrates with Azure services</a:t>
            </a:r>
          </a:p>
          <a:p>
            <a:pPr marL="171450" indent="-171450">
              <a:buFont typeface="Arial" charset="0"/>
              <a:buChar char="•"/>
            </a:pPr>
            <a:r>
              <a:rPr lang="en-US" baseline="0" dirty="0"/>
              <a:t>Integrates with 3rd party services (Barracuda Firewall, Sophos, WAF, etc..) from Azure marketplace</a:t>
            </a:r>
          </a:p>
          <a:p>
            <a:pPr marL="171450" indent="-171450">
              <a:buFont typeface="Arial" charset="0"/>
              <a:buChar char="•"/>
            </a:pPr>
            <a:r>
              <a:rPr lang="en-US" baseline="0" dirty="0"/>
              <a:t>Also includes an agent</a:t>
            </a:r>
          </a:p>
          <a:p>
            <a:pPr marL="171450" indent="-171450">
              <a:buFont typeface="Arial" charset="0"/>
              <a:buChar char="•"/>
            </a:pPr>
            <a:r>
              <a:rPr lang="en-US" baseline="0" dirty="0"/>
              <a:t>Cross platform</a:t>
            </a:r>
            <a:endParaRPr lang="en-US" dirty="0"/>
          </a:p>
          <a:p>
            <a:endParaRPr lang="en-US" dirty="0"/>
          </a:p>
          <a:p>
            <a:r>
              <a:rPr lang="en-US" dirty="0"/>
              <a:t>Provides enterprise-class, real-time operational intelligence across hybrid environments</a:t>
            </a:r>
          </a:p>
          <a:p>
            <a:pPr marL="171450" indent="-171450">
              <a:buFont typeface="Arial" charset="0"/>
              <a:buChar char="•"/>
            </a:pPr>
            <a:r>
              <a:rPr lang="en-US" dirty="0"/>
              <a:t>View</a:t>
            </a:r>
            <a:r>
              <a:rPr lang="en-US" baseline="0" dirty="0"/>
              <a:t> and monitor</a:t>
            </a:r>
            <a:r>
              <a:rPr lang="en-US" dirty="0"/>
              <a:t> your on-</a:t>
            </a:r>
            <a:r>
              <a:rPr lang="en-US" dirty="0" err="1"/>
              <a:t>prem</a:t>
            </a:r>
            <a:r>
              <a:rPr lang="en-US" baseline="0" dirty="0"/>
              <a:t> and cloud resources within a single portal</a:t>
            </a:r>
            <a:endParaRPr lang="en-US" dirty="0"/>
          </a:p>
          <a:p>
            <a:endParaRPr lang="en-US" dirty="0"/>
          </a:p>
          <a:p>
            <a:r>
              <a:rPr lang="en-US" dirty="0"/>
              <a:t>Simplifies cloud management with process automation and monitoring of resources</a:t>
            </a:r>
          </a:p>
          <a:p>
            <a:endParaRPr lang="en-US" dirty="0"/>
          </a:p>
          <a:p>
            <a:r>
              <a:rPr lang="en-US" dirty="0"/>
              <a:t>Cloud Based, thus ensures preparedness in the event of a disaster with cloud-based availability</a:t>
            </a:r>
          </a:p>
          <a:p>
            <a:endParaRPr lang="en-US" dirty="0"/>
          </a:p>
          <a:p>
            <a:r>
              <a:rPr lang="en-US" dirty="0"/>
              <a:t>Protects privacy and security of data, while delivering software and services to manage the IT infrastructure.</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-us/azure/operations-management-suite/operations-management-suite-overview</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70</a:t>
            </a:fld>
            <a:endParaRPr lang="en-US"/>
          </a:p>
        </p:txBody>
      </p:sp>
    </p:spTree>
    <p:extLst>
      <p:ext uri="{BB962C8B-B14F-4D97-AF65-F5344CB8AC3E}">
        <p14:creationId xmlns:p14="http://schemas.microsoft.com/office/powerpoint/2010/main" val="194349657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OMS is capable of integrating data from multiple sources</a:t>
            </a:r>
            <a:r>
              <a:rPr lang="en-US" baseline="0" dirty="0"/>
              <a:t> including</a:t>
            </a:r>
          </a:p>
          <a:p>
            <a:pPr marL="171450" indent="-171450">
              <a:buFont typeface="Arial" charset="0"/>
              <a:buChar char="•"/>
            </a:pPr>
            <a:r>
              <a:rPr lang="en-US" baseline="0" dirty="0"/>
              <a:t>Azure</a:t>
            </a:r>
          </a:p>
          <a:p>
            <a:pPr marL="171450" indent="-171450">
              <a:buFont typeface="Arial" charset="0"/>
              <a:buChar char="•"/>
            </a:pPr>
            <a:r>
              <a:rPr lang="en-US" baseline="0" dirty="0"/>
              <a:t>AWS or other Public Clouds (Google Compute, </a:t>
            </a:r>
            <a:r>
              <a:rPr lang="en-US" baseline="0" dirty="0" err="1"/>
              <a:t>Heroku</a:t>
            </a:r>
            <a:r>
              <a:rPr lang="en-US" baseline="0" dirty="0"/>
              <a:t>, </a:t>
            </a:r>
            <a:r>
              <a:rPr lang="en-US" baseline="0" dirty="0" err="1"/>
              <a:t>etc</a:t>
            </a:r>
            <a:r>
              <a:rPr lang="en-US" baseline="0" dirty="0"/>
              <a:t>)</a:t>
            </a:r>
          </a:p>
          <a:p>
            <a:pPr marL="171450" indent="-171450">
              <a:buFont typeface="Arial" charset="0"/>
              <a:buChar char="•"/>
            </a:pPr>
            <a:r>
              <a:rPr lang="en-US" baseline="0" dirty="0"/>
              <a:t>Private (on-</a:t>
            </a:r>
            <a:r>
              <a:rPr lang="en-US" baseline="0" dirty="0" err="1"/>
              <a:t>prem</a:t>
            </a:r>
            <a:r>
              <a:rPr lang="en-US" baseline="0" dirty="0"/>
              <a:t>) Clouds</a:t>
            </a:r>
          </a:p>
          <a:p>
            <a:pPr marL="171450" indent="-171450">
              <a:buFont typeface="Arial" charset="0"/>
              <a:buChar char="•"/>
            </a:pPr>
            <a:r>
              <a:rPr lang="en-US" baseline="0" dirty="0"/>
              <a:t>On-</a:t>
            </a:r>
            <a:r>
              <a:rPr lang="en-US" baseline="0" dirty="0" err="1"/>
              <a:t>Prem</a:t>
            </a:r>
            <a:r>
              <a:rPr lang="en-US" baseline="0" dirty="0"/>
              <a:t> resources</a:t>
            </a:r>
          </a:p>
          <a:p>
            <a:pPr marL="171450" indent="-171450">
              <a:buFont typeface="Arial" charset="0"/>
              <a:buChar char="•"/>
            </a:pPr>
            <a:endParaRPr lang="en-US" baseline="0" dirty="0"/>
          </a:p>
          <a:p>
            <a:pPr marL="0" indent="0">
              <a:buFont typeface="Arial" charset="0"/>
              <a:buNone/>
            </a:pPr>
            <a:r>
              <a:rPr lang="en-US" baseline="0" dirty="0"/>
              <a:t>Cross platform</a:t>
            </a:r>
          </a:p>
        </p:txBody>
      </p:sp>
      <p:sp>
        <p:nvSpPr>
          <p:cNvPr id="4" name="Slide Number Placeholder 3"/>
          <p:cNvSpPr>
            <a:spLocks noGrp="1"/>
          </p:cNvSpPr>
          <p:nvPr>
            <p:ph type="sldNum" sz="quarter" idx="10"/>
          </p:nvPr>
        </p:nvSpPr>
        <p:spPr/>
        <p:txBody>
          <a:bodyPr/>
          <a:lstStyle/>
          <a:p>
            <a:fld id="{3C6E4902-292F-4370-AFC1-6D92B180E54E}" type="slidenum">
              <a:rPr lang="en-US" smtClean="0"/>
              <a:t>71</a:t>
            </a:fld>
            <a:endParaRPr lang="en-US"/>
          </a:p>
        </p:txBody>
      </p:sp>
    </p:spTree>
    <p:extLst>
      <p:ext uri="{BB962C8B-B14F-4D97-AF65-F5344CB8AC3E}">
        <p14:creationId xmlns:p14="http://schemas.microsoft.com/office/powerpoint/2010/main" val="6454895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core functionality of OMS is provided by a set of services that run in Azure.</a:t>
            </a:r>
          </a:p>
          <a:p>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Log Analytics</a:t>
            </a:r>
          </a:p>
          <a:p>
            <a:pPr marL="628650" lvl="1" indent="-171450">
              <a:buFont typeface="Arial" charset="0"/>
              <a:buChar char="•"/>
            </a:pPr>
            <a:r>
              <a:rPr lang="en-US" sz="1200" b="0" i="0" kern="1200" dirty="0">
                <a:solidFill>
                  <a:schemeClr val="tx1"/>
                </a:solidFill>
                <a:effectLst/>
                <a:latin typeface="+mn-lt"/>
                <a:ea typeface="+mn-ea"/>
                <a:cs typeface="+mn-cs"/>
              </a:rPr>
              <a:t>Push</a:t>
            </a:r>
            <a:r>
              <a:rPr lang="en-US" sz="1200" b="0" i="0" kern="1200" baseline="0" dirty="0">
                <a:solidFill>
                  <a:schemeClr val="tx1"/>
                </a:solidFill>
                <a:effectLst/>
                <a:latin typeface="+mn-lt"/>
                <a:ea typeface="+mn-ea"/>
                <a:cs typeface="+mn-cs"/>
              </a:rPr>
              <a:t> your logs into a central repository</a:t>
            </a:r>
          </a:p>
          <a:p>
            <a:pPr marL="628650" lvl="1" indent="-171450">
              <a:buFont typeface="Arial" charset="0"/>
              <a:buChar char="•"/>
            </a:pPr>
            <a:r>
              <a:rPr lang="en-US" sz="1200" b="0" i="0" kern="1200" dirty="0">
                <a:solidFill>
                  <a:schemeClr val="tx1"/>
                </a:solidFill>
                <a:effectLst/>
                <a:latin typeface="+mn-lt"/>
                <a:ea typeface="+mn-ea"/>
                <a:cs typeface="+mn-cs"/>
              </a:rPr>
              <a:t>Data could be service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events, performance data, or custom data</a:t>
            </a:r>
            <a:endParaRPr lang="en-US" sz="1200" b="0" i="0" kern="1200" baseline="0" dirty="0">
              <a:solidFill>
                <a:schemeClr val="tx1"/>
              </a:solidFill>
              <a:effectLst/>
              <a:latin typeface="+mn-lt"/>
              <a:ea typeface="+mn-ea"/>
              <a:cs typeface="+mn-cs"/>
            </a:endParaRPr>
          </a:p>
          <a:p>
            <a:pPr marL="628650" lvl="1" indent="-171450">
              <a:buFont typeface="Arial" charset="0"/>
              <a:buChar char="•"/>
            </a:pPr>
            <a:r>
              <a:rPr lang="en-US" sz="1200" b="0" i="0" kern="1200" baseline="0" dirty="0">
                <a:solidFill>
                  <a:schemeClr val="tx1"/>
                </a:solidFill>
                <a:effectLst/>
                <a:latin typeface="+mn-lt"/>
                <a:ea typeface="+mn-ea"/>
                <a:cs typeface="+mn-cs"/>
              </a:rPr>
              <a:t>Data is then available for consumption by multiple endpoints</a:t>
            </a:r>
          </a:p>
          <a:p>
            <a:pPr marL="1085850" lvl="2" indent="-171450">
              <a:buFont typeface="Arial" charset="0"/>
              <a:buChar char="•"/>
            </a:pPr>
            <a:r>
              <a:rPr lang="en-US" sz="1200" b="0" i="0" kern="1200" baseline="0" dirty="0">
                <a:solidFill>
                  <a:schemeClr val="tx1"/>
                </a:solidFill>
                <a:effectLst/>
                <a:latin typeface="+mn-lt"/>
                <a:ea typeface="+mn-ea"/>
                <a:cs typeface="+mn-cs"/>
              </a:rPr>
              <a:t>Alerts </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Which could then trigger a runbook</a:t>
            </a:r>
          </a:p>
          <a:p>
            <a:pPr marL="1085850" lvl="2" indent="-171450">
              <a:buFont typeface="Arial" charset="0"/>
              <a:buChar char="•"/>
            </a:pPr>
            <a:r>
              <a:rPr lang="en-US" sz="1200" b="0" i="0" kern="1200" baseline="0" dirty="0">
                <a:solidFill>
                  <a:schemeClr val="tx1"/>
                </a:solidFill>
                <a:effectLst/>
                <a:latin typeface="+mn-lt"/>
                <a:ea typeface="+mn-ea"/>
                <a:cs typeface="+mn-cs"/>
              </a:rPr>
              <a:t>Dashboards</a:t>
            </a:r>
          </a:p>
          <a:p>
            <a:pPr marL="1085850" lvl="2" indent="-171450">
              <a:buFont typeface="Arial" charset="0"/>
              <a:buChar char="•"/>
            </a:pPr>
            <a:r>
              <a:rPr lang="en-US" sz="1200" b="0" i="0" kern="1200" baseline="0" dirty="0">
                <a:solidFill>
                  <a:schemeClr val="tx1"/>
                </a:solidFill>
                <a:effectLst/>
                <a:latin typeface="+mn-lt"/>
                <a:ea typeface="+mn-ea"/>
                <a:cs typeface="+mn-cs"/>
              </a:rPr>
              <a:t>Export</a:t>
            </a:r>
          </a:p>
          <a:p>
            <a:pPr marL="1085850" lvl="2" indent="-171450">
              <a:buFont typeface="Arial" charset="0"/>
              <a:buChar char="•"/>
            </a:pPr>
            <a:r>
              <a:rPr lang="en-US" sz="1200" b="0" i="0" kern="1200" baseline="0" dirty="0">
                <a:solidFill>
                  <a:schemeClr val="tx1"/>
                </a:solidFill>
                <a:effectLst/>
                <a:latin typeface="+mn-lt"/>
                <a:ea typeface="+mn-ea"/>
                <a:cs typeface="+mn-cs"/>
              </a:rPr>
              <a:t>APIs</a:t>
            </a:r>
          </a:p>
          <a:p>
            <a:pPr marL="171450" lvl="0" indent="-171450">
              <a:buFont typeface="Arial" charset="0"/>
              <a:buChar char="•"/>
            </a:pPr>
            <a:r>
              <a:rPr lang="en-US" sz="1200" b="0" i="0" kern="1200" baseline="0" dirty="0">
                <a:solidFill>
                  <a:schemeClr val="tx1"/>
                </a:solidFill>
                <a:effectLst/>
                <a:latin typeface="+mn-lt"/>
                <a:ea typeface="+mn-ea"/>
                <a:cs typeface="+mn-cs"/>
              </a:rPr>
              <a:t>Automation</a:t>
            </a:r>
          </a:p>
          <a:p>
            <a:pPr marL="628650" lvl="1" indent="-171450">
              <a:buFont typeface="Arial" charset="0"/>
              <a:buChar char="•"/>
            </a:pPr>
            <a:r>
              <a:rPr lang="en-US" sz="1200" b="0" i="0" kern="1200" baseline="0" dirty="0">
                <a:solidFill>
                  <a:schemeClr val="tx1"/>
                </a:solidFill>
                <a:effectLst/>
                <a:latin typeface="+mn-lt"/>
                <a:ea typeface="+mn-ea"/>
                <a:cs typeface="+mn-cs"/>
              </a:rPr>
              <a:t>Automate manual processes (runbooks) via PowerShell scripts and workflows</a:t>
            </a:r>
          </a:p>
          <a:p>
            <a:pPr marL="1085850" lvl="2" indent="-171450">
              <a:buFont typeface="Arial" charset="0"/>
              <a:buChar char="•"/>
            </a:pPr>
            <a:r>
              <a:rPr lang="en-US" sz="1200" b="0" i="0" kern="1200" baseline="0" dirty="0">
                <a:solidFill>
                  <a:schemeClr val="tx1"/>
                </a:solidFill>
                <a:effectLst/>
                <a:latin typeface="+mn-lt"/>
                <a:ea typeface="+mn-ea"/>
                <a:cs typeface="+mn-cs"/>
              </a:rPr>
              <a:t>Easily manage resources running in the cloud</a:t>
            </a:r>
          </a:p>
          <a:p>
            <a:pPr marL="1085850" lvl="2" indent="-171450">
              <a:buFont typeface="Arial" charset="0"/>
              <a:buChar char="•"/>
            </a:pPr>
            <a:r>
              <a:rPr lang="en-US" sz="1200" b="0" i="0" kern="1200" baseline="0" dirty="0">
                <a:solidFill>
                  <a:schemeClr val="tx1"/>
                </a:solidFill>
                <a:effectLst/>
                <a:latin typeface="+mn-lt"/>
                <a:ea typeface="+mn-ea"/>
                <a:cs typeface="+mn-cs"/>
              </a:rPr>
              <a:t>Use Hybrid Runbook workers for on-</a:t>
            </a:r>
            <a:r>
              <a:rPr lang="en-US" sz="1200" b="0" i="0" kern="1200" baseline="0" dirty="0" err="1">
                <a:solidFill>
                  <a:schemeClr val="tx1"/>
                </a:solidFill>
                <a:effectLst/>
                <a:latin typeface="+mn-lt"/>
                <a:ea typeface="+mn-ea"/>
                <a:cs typeface="+mn-cs"/>
              </a:rPr>
              <a:t>prem</a:t>
            </a:r>
            <a:endParaRPr lang="en-US" sz="1200" b="0" i="0" kern="1200" baseline="0" dirty="0">
              <a:solidFill>
                <a:schemeClr val="tx1"/>
              </a:solidFill>
              <a:effectLst/>
              <a:latin typeface="+mn-lt"/>
              <a:ea typeface="+mn-ea"/>
              <a:cs typeface="+mn-cs"/>
            </a:endParaRPr>
          </a:p>
          <a:p>
            <a:pPr marL="628650" lvl="1" indent="-171450">
              <a:buFont typeface="Arial" charset="0"/>
              <a:buChar char="•"/>
            </a:pPr>
            <a:r>
              <a:rPr lang="en-US" sz="1200" b="0" i="0" kern="1200" baseline="0" dirty="0">
                <a:solidFill>
                  <a:schemeClr val="tx1"/>
                </a:solidFill>
                <a:effectLst/>
                <a:latin typeface="+mn-lt"/>
                <a:ea typeface="+mn-ea"/>
                <a:cs typeface="+mn-cs"/>
              </a:rPr>
              <a:t>Enforce the configuration of physical/virtual machines via PowerShell DSC</a:t>
            </a:r>
          </a:p>
          <a:p>
            <a:pPr marL="1085850" lvl="2" indent="-171450">
              <a:buFont typeface="Arial" charset="0"/>
              <a:buChar char="•"/>
            </a:pPr>
            <a:r>
              <a:rPr lang="en-US" sz="1200" b="0" i="0" kern="1200" baseline="0" dirty="0">
                <a:solidFill>
                  <a:schemeClr val="tx1"/>
                </a:solidFill>
                <a:effectLst/>
                <a:latin typeface="+mn-lt"/>
                <a:ea typeface="+mn-ea"/>
                <a:cs typeface="+mn-cs"/>
              </a:rPr>
              <a:t>Works in cloud</a:t>
            </a:r>
          </a:p>
          <a:p>
            <a:pPr marL="1085850" lvl="2" indent="-171450">
              <a:buFont typeface="Arial" charset="0"/>
              <a:buChar char="•"/>
            </a:pPr>
            <a:r>
              <a:rPr lang="en-US" sz="1200" b="0" i="0" kern="1200" baseline="0" dirty="0">
                <a:solidFill>
                  <a:schemeClr val="tx1"/>
                </a:solidFill>
                <a:effectLst/>
                <a:latin typeface="+mn-lt"/>
                <a:ea typeface="+mn-ea"/>
                <a:cs typeface="+mn-cs"/>
              </a:rPr>
              <a:t>Works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via PS DSC Agents</a:t>
            </a:r>
          </a:p>
          <a:p>
            <a:pPr marL="171450" lvl="0" indent="-171450">
              <a:buFont typeface="Arial" charset="0"/>
              <a:buChar char="•"/>
            </a:pPr>
            <a:r>
              <a:rPr lang="en-US" sz="1200" b="0" i="0" kern="1200" baseline="0" dirty="0">
                <a:solidFill>
                  <a:schemeClr val="tx1"/>
                </a:solidFill>
                <a:effectLst/>
                <a:latin typeface="+mn-lt"/>
                <a:ea typeface="+mn-ea"/>
                <a:cs typeface="+mn-cs"/>
              </a:rPr>
              <a:t>Backups</a:t>
            </a:r>
          </a:p>
          <a:p>
            <a:pPr marL="628650" lvl="1" indent="-171450">
              <a:buFont typeface="Arial" charset="0"/>
              <a:buChar char="•"/>
            </a:pPr>
            <a:r>
              <a:rPr lang="en-US" sz="1200" b="0" i="0" kern="1200" baseline="0" dirty="0">
                <a:solidFill>
                  <a:schemeClr val="tx1"/>
                </a:solidFill>
                <a:effectLst/>
                <a:latin typeface="+mn-lt"/>
                <a:ea typeface="+mn-ea"/>
                <a:cs typeface="+mn-cs"/>
              </a:rPr>
              <a:t>OMS utilizes Azure Backup for backup and restore services (wont get into all the scenarios)</a:t>
            </a:r>
          </a:p>
          <a:p>
            <a:pPr marL="171450" lvl="0" indent="-171450">
              <a:buFont typeface="Arial" charset="0"/>
              <a:buChar char="•"/>
            </a:pPr>
            <a:r>
              <a:rPr lang="en-US" sz="1200" b="0" i="0" kern="1200" baseline="0" dirty="0">
                <a:solidFill>
                  <a:schemeClr val="tx1"/>
                </a:solidFill>
                <a:effectLst/>
                <a:latin typeface="+mn-lt"/>
                <a:ea typeface="+mn-ea"/>
                <a:cs typeface="+mn-cs"/>
              </a:rPr>
              <a:t>Site Recovery</a:t>
            </a:r>
          </a:p>
          <a:p>
            <a:pPr marL="628650" lvl="1" indent="-171450">
              <a:buFont typeface="Arial" charset="0"/>
              <a:buChar char="•"/>
            </a:pPr>
            <a:r>
              <a:rPr lang="en-US" sz="1200" b="0" i="0" kern="1200" baseline="0" dirty="0">
                <a:solidFill>
                  <a:schemeClr val="tx1"/>
                </a:solidFill>
                <a:effectLst/>
                <a:latin typeface="+mn-lt"/>
                <a:ea typeface="+mn-ea"/>
                <a:cs typeface="+mn-cs"/>
              </a:rPr>
              <a:t>Azure Site Recovery orchestrates the replication of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virtual/physical machines to Azure or a secondary DR site</a:t>
            </a:r>
          </a:p>
          <a:p>
            <a:pPr marL="628650" lvl="1" indent="-171450">
              <a:buFont typeface="Arial" charset="0"/>
              <a:buChar char="•"/>
            </a:pPr>
            <a:r>
              <a:rPr lang="en-US" sz="1200" b="0" i="0" kern="1200" baseline="0" dirty="0">
                <a:solidFill>
                  <a:schemeClr val="tx1"/>
                </a:solidFill>
                <a:effectLst/>
                <a:latin typeface="+mn-lt"/>
                <a:ea typeface="+mn-ea"/>
                <a:cs typeface="+mn-cs"/>
              </a:rPr>
              <a:t>Again, won’t go into details but know that it exists and you should review its contribution to the OMS ecosystem</a:t>
            </a:r>
          </a:p>
          <a:p>
            <a:pPr marL="628650" lvl="1" indent="-171450">
              <a:buFont typeface="Arial" charset="0"/>
              <a:buChar char="•"/>
            </a:pPr>
            <a:endParaRPr lang="en-US" sz="1200" b="0" i="0" kern="1200" baseline="0" dirty="0">
              <a:solidFill>
                <a:schemeClr val="tx1"/>
              </a:solidFill>
              <a:effectLst/>
              <a:latin typeface="+mn-lt"/>
              <a:ea typeface="+mn-ea"/>
              <a:cs typeface="+mn-cs"/>
            </a:endParaRPr>
          </a:p>
          <a:p>
            <a:pPr marL="628650" lvl="1" indent="-171450">
              <a:buFont typeface="Arial" charset="0"/>
              <a:buChar char="•"/>
            </a:pPr>
            <a:endParaRPr lang="en-US" sz="1200" b="0" i="0" kern="1200" baseline="0" dirty="0">
              <a:solidFill>
                <a:schemeClr val="tx1"/>
              </a:solidFill>
              <a:effectLst/>
              <a:latin typeface="+mn-lt"/>
              <a:ea typeface="+mn-ea"/>
              <a:cs typeface="+mn-cs"/>
            </a:endParaRPr>
          </a:p>
          <a:p>
            <a:pPr marL="171450" lvl="0" indent="-171450">
              <a:buFont typeface="Arial" charset="0"/>
              <a:buChar char="•"/>
            </a:pPr>
            <a:r>
              <a:rPr lang="en-US" sz="1200" b="0" i="0" kern="1200" baseline="0" dirty="0">
                <a:solidFill>
                  <a:schemeClr val="tx1"/>
                </a:solidFill>
                <a:effectLst/>
                <a:latin typeface="+mn-lt"/>
                <a:ea typeface="+mn-ea"/>
                <a:cs typeface="+mn-cs"/>
              </a:rPr>
              <a:t>Management solutions</a:t>
            </a:r>
          </a:p>
          <a:p>
            <a:pPr marL="628650" lvl="1" indent="-171450">
              <a:buFont typeface="Arial" charset="0"/>
              <a:buChar char="•"/>
            </a:pPr>
            <a:r>
              <a:rPr lang="en-US" sz="1200" b="0" i="0" kern="1200" baseline="0" dirty="0">
                <a:solidFill>
                  <a:schemeClr val="tx1"/>
                </a:solidFill>
                <a:effectLst/>
                <a:latin typeface="+mn-lt"/>
                <a:ea typeface="+mn-ea"/>
                <a:cs typeface="+mn-cs"/>
              </a:rPr>
              <a:t>Utilizes one or more OMS service to provide a pre-packaged management scenario</a:t>
            </a:r>
          </a:p>
          <a:p>
            <a:pPr marL="1085850" lvl="2" indent="-171450">
              <a:buFont typeface="Arial" charset="0"/>
              <a:buChar char="•"/>
            </a:pPr>
            <a:r>
              <a:rPr lang="en-US" sz="1200" b="0" i="0" kern="1200" baseline="0" dirty="0">
                <a:solidFill>
                  <a:schemeClr val="tx1"/>
                </a:solidFill>
                <a:effectLst/>
                <a:latin typeface="+mn-lt"/>
                <a:ea typeface="+mn-ea"/>
                <a:cs typeface="+mn-cs"/>
              </a:rPr>
              <a:t>Example: Update management (scan update logs to identify resources with missing updates)</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-us/azure/operations-management-suite/operations-management-suite-overview\</a:t>
            </a:r>
          </a:p>
          <a:p>
            <a:r>
              <a:rPr lang="en-US" dirty="0"/>
              <a:t>http://</a:t>
            </a:r>
            <a:r>
              <a:rPr lang="en-US" dirty="0" err="1"/>
              <a:t>azure.microsoft.com</a:t>
            </a:r>
            <a:r>
              <a:rPr lang="en-US" dirty="0"/>
              <a:t>/documentation/services/log-analytics</a:t>
            </a:r>
          </a:p>
          <a:p>
            <a:r>
              <a:rPr lang="en-US" dirty="0"/>
              <a:t>https://</a:t>
            </a:r>
            <a:r>
              <a:rPr lang="en-US" dirty="0" err="1"/>
              <a:t>docs.microsoft.com</a:t>
            </a:r>
            <a:r>
              <a:rPr lang="en-US" dirty="0"/>
              <a:t>/</a:t>
            </a:r>
            <a:r>
              <a:rPr lang="en-US" dirty="0" err="1"/>
              <a:t>en</a:t>
            </a:r>
            <a:r>
              <a:rPr lang="en-US" dirty="0"/>
              <a:t>-us/azure/automation/automation-intro</a:t>
            </a:r>
          </a:p>
          <a:p>
            <a:r>
              <a:rPr lang="en-US" dirty="0"/>
              <a:t>http://</a:t>
            </a:r>
            <a:r>
              <a:rPr lang="en-US" dirty="0" err="1"/>
              <a:t>azure.microsoft.com</a:t>
            </a:r>
            <a:r>
              <a:rPr lang="en-US" dirty="0"/>
              <a:t>/documentation/services/backup</a:t>
            </a:r>
          </a:p>
          <a:p>
            <a:r>
              <a:rPr lang="en-US" dirty="0"/>
              <a:t>http://</a:t>
            </a:r>
            <a:r>
              <a:rPr lang="en-US" dirty="0" err="1"/>
              <a:t>azure.microsoft.com</a:t>
            </a:r>
            <a:r>
              <a:rPr lang="en-US" dirty="0"/>
              <a:t>/documentation/services/site-recovery</a:t>
            </a:r>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72</a:t>
            </a:fld>
            <a:endParaRPr lang="en-US"/>
          </a:p>
        </p:txBody>
      </p:sp>
    </p:spTree>
    <p:extLst>
      <p:ext uri="{BB962C8B-B14F-4D97-AF65-F5344CB8AC3E}">
        <p14:creationId xmlns:p14="http://schemas.microsoft.com/office/powerpoint/2010/main" val="167452808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Internals </a:t>
            </a:r>
            <a:r>
              <a:rPr lang="mr-IN" dirty="0"/>
              <a:t>–</a:t>
            </a:r>
            <a:r>
              <a:rPr lang="en-US" dirty="0"/>
              <a:t> How does it work </a:t>
            </a:r>
            <a:r>
              <a:rPr lang="mr-IN" dirty="0"/>
              <a:t>–</a:t>
            </a:r>
            <a:r>
              <a:rPr lang="en-US" dirty="0"/>
              <a:t> What</a:t>
            </a:r>
            <a:r>
              <a:rPr lang="en-US" baseline="0" dirty="0"/>
              <a:t>’s needed</a:t>
            </a:r>
            <a:endParaRPr lang="en-US" dirty="0"/>
          </a:p>
          <a:p>
            <a:endParaRPr lang="en-US" dirty="0"/>
          </a:p>
          <a:p>
            <a:r>
              <a:rPr lang="en-US" dirty="0"/>
              <a:t>OMS Workspace: A workspace is a logical container where your management data is stored. It provides you a way to partition data between different teams in your organization, as the data is exclusive to its workspace. </a:t>
            </a:r>
          </a:p>
          <a:p>
            <a:endParaRPr lang="en-US" dirty="0"/>
          </a:p>
          <a:p>
            <a:r>
              <a:rPr lang="en-US" dirty="0"/>
              <a:t>Connection Method: Define</a:t>
            </a:r>
            <a:r>
              <a:rPr lang="en-US" baseline="0" dirty="0"/>
              <a:t> the connection method OMS will use for data collection</a:t>
            </a:r>
          </a:p>
          <a:p>
            <a:pPr marL="171450" indent="-171450">
              <a:buFontTx/>
              <a:buChar char="-"/>
            </a:pPr>
            <a:r>
              <a:rPr lang="en-US" baseline="0" dirty="0"/>
              <a:t>Agent installed on a server</a:t>
            </a:r>
          </a:p>
          <a:p>
            <a:pPr marL="171450" indent="-171450">
              <a:buFontTx/>
              <a:buChar char="-"/>
            </a:pPr>
            <a:r>
              <a:rPr lang="en-US" baseline="0" dirty="0"/>
              <a:t>SCOM</a:t>
            </a:r>
          </a:p>
          <a:p>
            <a:pPr marL="171450" indent="-171450">
              <a:buFontTx/>
              <a:buChar char="-"/>
            </a:pPr>
            <a:r>
              <a:rPr lang="en-US" dirty="0"/>
              <a:t>Azure storage account configured with the Windows or Linux Azure diagnostic VM extension (option when provisioning new VM) or under</a:t>
            </a:r>
            <a:r>
              <a:rPr lang="en-US" baseline="0" dirty="0"/>
              <a:t> Diagnostics settings of the VM blade</a:t>
            </a:r>
          </a:p>
          <a:p>
            <a:pPr marL="0" indent="0">
              <a:buFontTx/>
              <a:buNone/>
            </a:pPr>
            <a:endParaRPr lang="en-US" baseline="0" dirty="0"/>
          </a:p>
          <a:p>
            <a:pPr marL="0" indent="0">
              <a:buFontTx/>
              <a:buNone/>
            </a:pPr>
            <a:r>
              <a:rPr lang="en-US" baseline="0" dirty="0"/>
              <a:t>References:</a:t>
            </a:r>
          </a:p>
          <a:p>
            <a:pPr marL="171450" indent="-171450">
              <a:buFontTx/>
              <a:buChar char="-"/>
            </a:pPr>
            <a:r>
              <a:rPr lang="en-US" baseline="0" dirty="0"/>
              <a:t>http://</a:t>
            </a:r>
            <a:r>
              <a:rPr lang="en-US" baseline="0" dirty="0" err="1"/>
              <a:t>download.microsoft.com</a:t>
            </a:r>
            <a:r>
              <a:rPr lang="en-US" baseline="0" dirty="0"/>
              <a:t>/download/3/7/E/37E21FFE-7E3B-4EB3-A0FE-A07E66ECB9F9/</a:t>
            </a:r>
            <a:r>
              <a:rPr lang="en-US" baseline="0" dirty="0" err="1"/>
              <a:t>Microsoft_Operations_Management_Suite_Resources.pdf</a:t>
            </a:r>
            <a:endParaRPr lang="en-US" baseline="0" dirty="0"/>
          </a:p>
          <a:p>
            <a:endParaRPr lang="en-US" baseline="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73</a:t>
            </a:fld>
            <a:endParaRPr lang="en-US"/>
          </a:p>
        </p:txBody>
      </p:sp>
    </p:spTree>
    <p:extLst>
      <p:ext uri="{BB962C8B-B14F-4D97-AF65-F5344CB8AC3E}">
        <p14:creationId xmlns:p14="http://schemas.microsoft.com/office/powerpoint/2010/main" val="141685104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74</a:t>
            </a:fld>
            <a:endParaRPr lang="en-US"/>
          </a:p>
        </p:txBody>
      </p:sp>
    </p:spTree>
    <p:extLst>
      <p:ext uri="{BB962C8B-B14F-4D97-AF65-F5344CB8AC3E}">
        <p14:creationId xmlns:p14="http://schemas.microsoft.com/office/powerpoint/2010/main" val="6527512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Answers</a:t>
            </a:r>
            <a:r>
              <a:rPr lang="en-US" baseline="0" dirty="0"/>
              <a:t> the question: </a:t>
            </a:r>
            <a:r>
              <a:rPr lang="en-US" dirty="0"/>
              <a:t>Who turned off the SQL server!?</a:t>
            </a:r>
          </a:p>
          <a:p>
            <a:r>
              <a:rPr lang="en-US" dirty="0"/>
              <a:t>Does not answer the question “What</a:t>
            </a:r>
            <a:r>
              <a:rPr lang="en-US" baseline="0" dirty="0"/>
              <a:t> caused the</a:t>
            </a:r>
            <a:r>
              <a:rPr lang="en-US" dirty="0"/>
              <a:t> SQL server to restart?”</a:t>
            </a:r>
          </a:p>
          <a:p>
            <a:endParaRPr lang="en-US" dirty="0"/>
          </a:p>
          <a:p>
            <a:r>
              <a:rPr lang="en-US" dirty="0"/>
              <a:t>Activity</a:t>
            </a:r>
            <a:r>
              <a:rPr lang="en-US" baseline="0" dirty="0"/>
              <a:t> Logs can then feed into a number of downstream entities</a:t>
            </a:r>
          </a:p>
          <a:p>
            <a:pPr marL="171450" indent="-171450">
              <a:buFont typeface="Arial" charset="0"/>
              <a:buChar char="•"/>
            </a:pPr>
            <a:r>
              <a:rPr lang="en-US" baseline="0" dirty="0"/>
              <a:t>OMS Log Analytics</a:t>
            </a:r>
          </a:p>
          <a:p>
            <a:pPr marL="171450" indent="-171450">
              <a:buFont typeface="Arial" charset="0"/>
              <a:buChar char="•"/>
            </a:pPr>
            <a:r>
              <a:rPr lang="en-US" baseline="0" dirty="0" err="1"/>
              <a:t>EventHub</a:t>
            </a:r>
            <a:endParaRPr lang="en-US" baseline="0" dirty="0"/>
          </a:p>
          <a:p>
            <a:pPr marL="171450" indent="-171450">
              <a:buFont typeface="Arial" charset="0"/>
              <a:buChar char="•"/>
            </a:pPr>
            <a:r>
              <a:rPr lang="en-US" baseline="0" dirty="0" err="1"/>
              <a:t>PowerBI</a:t>
            </a:r>
            <a:endParaRPr lang="en-US" baseline="0" dirty="0"/>
          </a:p>
          <a:p>
            <a:pPr marL="171450" indent="-171450">
              <a:buFont typeface="Arial" charset="0"/>
              <a:buChar char="•"/>
            </a:pPr>
            <a:r>
              <a:rPr lang="en-US" baseline="0" dirty="0"/>
              <a:t>Azure Storage</a:t>
            </a:r>
          </a:p>
          <a:p>
            <a:pPr marL="171450" indent="-171450">
              <a:buFont typeface="Arial" charset="0"/>
              <a:buChar char="•"/>
            </a:pPr>
            <a:endParaRPr lang="en-US" dirty="0"/>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-us/azure/monitoring-and-diagnostics/monitoring-overview-activity-logs</a:t>
            </a:r>
          </a:p>
        </p:txBody>
      </p:sp>
      <p:sp>
        <p:nvSpPr>
          <p:cNvPr id="4" name="Slide Number Placeholder 3"/>
          <p:cNvSpPr>
            <a:spLocks noGrp="1"/>
          </p:cNvSpPr>
          <p:nvPr>
            <p:ph type="sldNum" sz="quarter" idx="10"/>
          </p:nvPr>
        </p:nvSpPr>
        <p:spPr/>
        <p:txBody>
          <a:bodyPr/>
          <a:lstStyle/>
          <a:p>
            <a:fld id="{3C6E4902-292F-4370-AFC1-6D92B180E54E}" type="slidenum">
              <a:rPr lang="en-US" smtClean="0"/>
              <a:t>75</a:t>
            </a:fld>
            <a:endParaRPr lang="en-US"/>
          </a:p>
        </p:txBody>
      </p:sp>
    </p:spTree>
    <p:extLst>
      <p:ext uri="{BB962C8B-B14F-4D97-AF65-F5344CB8AC3E}">
        <p14:creationId xmlns:p14="http://schemas.microsoft.com/office/powerpoint/2010/main" val="104529384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Limited to Azure Infrastructure and Services</a:t>
            </a:r>
          </a:p>
          <a:p>
            <a:pPr marL="628650" lvl="1" indent="-171450">
              <a:buFont typeface="Arial" charset="0"/>
              <a:buChar char="•"/>
            </a:pPr>
            <a:r>
              <a:rPr lang="en-US" dirty="0"/>
              <a:t>Cannot provide information about OS or custom application events</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-us/azure/monitoring-and-diagnostics/monitoring-overview-activity-logs</a:t>
            </a:r>
          </a:p>
        </p:txBody>
      </p:sp>
      <p:sp>
        <p:nvSpPr>
          <p:cNvPr id="4" name="Slide Number Placeholder 3"/>
          <p:cNvSpPr>
            <a:spLocks noGrp="1"/>
          </p:cNvSpPr>
          <p:nvPr>
            <p:ph type="sldNum" sz="quarter" idx="10"/>
          </p:nvPr>
        </p:nvSpPr>
        <p:spPr/>
        <p:txBody>
          <a:bodyPr/>
          <a:lstStyle/>
          <a:p>
            <a:fld id="{3C6E4902-292F-4370-AFC1-6D92B180E54E}" type="slidenum">
              <a:rPr lang="en-US" smtClean="0"/>
              <a:t>76</a:t>
            </a:fld>
            <a:endParaRPr lang="en-US"/>
          </a:p>
        </p:txBody>
      </p:sp>
    </p:spTree>
    <p:extLst>
      <p:ext uri="{BB962C8B-B14F-4D97-AF65-F5344CB8AC3E}">
        <p14:creationId xmlns:p14="http://schemas.microsoft.com/office/powerpoint/2010/main" val="74249813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all know, security in any environment is a challenge</a:t>
            </a:r>
            <a:r>
              <a:rPr lang="en-US" baseline="0" dirty="0"/>
              <a:t> and to some extent because the cloud removes the physicality of our infrastructure, it becomes even more so.</a:t>
            </a:r>
          </a:p>
          <a:p>
            <a:endParaRPr lang="en-US" baseline="0" dirty="0"/>
          </a:p>
          <a:p>
            <a:r>
              <a:rPr lang="en-US" sz="1200" b="0" i="0" kern="1200" dirty="0">
                <a:solidFill>
                  <a:schemeClr val="tx1"/>
                </a:solidFill>
                <a:effectLst/>
                <a:latin typeface="+mn-lt"/>
                <a:ea typeface="+mn-ea"/>
                <a:cs typeface="+mn-cs"/>
              </a:rPr>
              <a:t>Azure Security Center provides unified security management and advanced threat protection for workloads running in Azure, on-premises, and in other clouds. It delivers visibility and control over hybrid cloud workloads, active defenses that reduce your exposure to threats, and intelligent detection to help you keep pace with rapidly evolving cyberattacks.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Azure</a:t>
            </a:r>
            <a:r>
              <a:rPr lang="en-US" sz="1200" b="0" i="0" kern="1200" baseline="0" dirty="0">
                <a:solidFill>
                  <a:schemeClr val="tx1"/>
                </a:solidFill>
                <a:effectLst/>
                <a:latin typeface="+mn-lt"/>
                <a:ea typeface="+mn-ea"/>
                <a:cs typeface="+mn-cs"/>
              </a:rPr>
              <a:t> security center enables you to stay ahead of threats by tapping into Microsoft’s own security apparatus.</a:t>
            </a:r>
            <a:endParaRPr lang="en-US" sz="1200" b="0" i="0" kern="120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endParaRPr lang="en-US" baseline="0" dirty="0"/>
          </a:p>
          <a:p>
            <a:r>
              <a:rPr lang="en-US" baseline="0" dirty="0"/>
              <a:t>Reference(s):</a:t>
            </a:r>
          </a:p>
          <a:p>
            <a:pPr marL="0" indent="0">
              <a:buFont typeface="Arial" charset="0"/>
              <a:buNone/>
            </a:pPr>
            <a:r>
              <a:rPr lang="en-US" baseline="0" dirty="0"/>
              <a:t>https://</a:t>
            </a:r>
            <a:r>
              <a:rPr lang="en-US" baseline="0" dirty="0" err="1"/>
              <a:t>docs.microsoft.com</a:t>
            </a:r>
            <a:r>
              <a:rPr lang="en-US" baseline="0" dirty="0"/>
              <a:t>/</a:t>
            </a:r>
            <a:r>
              <a:rPr lang="en-US" baseline="0" dirty="0" err="1"/>
              <a:t>en</a:t>
            </a:r>
            <a:r>
              <a:rPr lang="en-US" baseline="0" dirty="0"/>
              <a:t>-us/azure/security-center/security-center-intro</a:t>
            </a:r>
          </a:p>
          <a:p>
            <a:pPr marL="0" indent="0">
              <a:buFontTx/>
              <a:buNone/>
            </a:pPr>
            <a:r>
              <a:rPr lang="en-US" baseline="0" dirty="0"/>
              <a:t>https://</a:t>
            </a:r>
            <a:r>
              <a:rPr lang="en-US" baseline="0" dirty="0" err="1"/>
              <a:t>docs.microsoft.com</a:t>
            </a:r>
            <a:r>
              <a:rPr lang="en-US" baseline="0" dirty="0"/>
              <a:t>/</a:t>
            </a:r>
            <a:r>
              <a:rPr lang="en-US" baseline="0" dirty="0" err="1"/>
              <a:t>en</a:t>
            </a:r>
            <a:r>
              <a:rPr lang="en-US" baseline="0" dirty="0"/>
              <a:t>-us/azure/security-center/security-center-get-started</a:t>
            </a:r>
          </a:p>
          <a:p>
            <a:pPr marL="0" indent="0">
              <a:buFontTx/>
              <a:buNone/>
            </a:pPr>
            <a:r>
              <a:rPr lang="en-US" dirty="0"/>
              <a:t>https://</a:t>
            </a:r>
            <a:r>
              <a:rPr lang="en-US" dirty="0" err="1"/>
              <a:t>docs.microsoft.com</a:t>
            </a:r>
            <a:r>
              <a:rPr lang="en-US" dirty="0"/>
              <a:t>/</a:t>
            </a:r>
            <a:r>
              <a:rPr lang="en-US" dirty="0" err="1"/>
              <a:t>en</a:t>
            </a:r>
            <a:r>
              <a:rPr lang="en-US" dirty="0"/>
              <a:t>-us/azure/monitoring-and-diagnostics/monitoring-overview-of-diagnostic-logs</a:t>
            </a:r>
          </a:p>
        </p:txBody>
      </p:sp>
      <p:sp>
        <p:nvSpPr>
          <p:cNvPr id="4" name="Slide Number Placeholder 3"/>
          <p:cNvSpPr>
            <a:spLocks noGrp="1"/>
          </p:cNvSpPr>
          <p:nvPr>
            <p:ph type="sldNum" sz="quarter" idx="10"/>
          </p:nvPr>
        </p:nvSpPr>
        <p:spPr/>
        <p:txBody>
          <a:bodyPr/>
          <a:lstStyle/>
          <a:p>
            <a:fld id="{3C6E4902-292F-4370-AFC1-6D92B180E54E}" type="slidenum">
              <a:rPr lang="en-US" smtClean="0"/>
              <a:t>77</a:t>
            </a:fld>
            <a:endParaRPr lang="en-US"/>
          </a:p>
        </p:txBody>
      </p:sp>
    </p:spTree>
    <p:extLst>
      <p:ext uri="{BB962C8B-B14F-4D97-AF65-F5344CB8AC3E}">
        <p14:creationId xmlns:p14="http://schemas.microsoft.com/office/powerpoint/2010/main" val="182210181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78</a:t>
            </a:fld>
            <a:endParaRPr lang="en-US"/>
          </a:p>
        </p:txBody>
      </p:sp>
    </p:spTree>
    <p:extLst>
      <p:ext uri="{BB962C8B-B14F-4D97-AF65-F5344CB8AC3E}">
        <p14:creationId xmlns:p14="http://schemas.microsoft.com/office/powerpoint/2010/main" val="396798285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79</a:t>
            </a:fld>
            <a:endParaRPr lang="en-US"/>
          </a:p>
        </p:txBody>
      </p:sp>
    </p:spTree>
    <p:extLst>
      <p:ext uri="{BB962C8B-B14F-4D97-AF65-F5344CB8AC3E}">
        <p14:creationId xmlns:p14="http://schemas.microsoft.com/office/powerpoint/2010/main" val="2337892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4</a:t>
            </a:r>
            <a:r>
              <a:rPr lang="en-US" sz="1200" b="0" i="0" kern="1200" baseline="0" dirty="0">
                <a:solidFill>
                  <a:schemeClr val="tx1"/>
                </a:solidFill>
                <a:effectLst/>
                <a:latin typeface="+mn-lt"/>
                <a:ea typeface="+mn-ea"/>
                <a:cs typeface="+mn-cs"/>
              </a:rPr>
              <a:t> ”editions” of </a:t>
            </a:r>
            <a:r>
              <a:rPr lang="en-US" sz="1200" b="0" i="0" kern="1200" baseline="0" dirty="0" err="1">
                <a:solidFill>
                  <a:schemeClr val="tx1"/>
                </a:solidFill>
                <a:effectLst/>
                <a:latin typeface="+mn-lt"/>
                <a:ea typeface="+mn-ea"/>
                <a:cs typeface="+mn-cs"/>
              </a:rPr>
              <a:t>AzureAD</a:t>
            </a: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Test</a:t>
            </a:r>
            <a:r>
              <a:rPr lang="en-US" sz="1200" b="0" i="0" kern="1200" baseline="0" dirty="0">
                <a:solidFill>
                  <a:schemeClr val="tx1"/>
                </a:solidFill>
                <a:effectLst/>
                <a:latin typeface="+mn-lt"/>
                <a:ea typeface="+mn-ea"/>
                <a:cs typeface="+mn-cs"/>
              </a:rPr>
              <a:t> focuses on what is available in the different offerings/SKUs.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As an architect it’s important to know the application/solution requirements and select the proper edition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Know what features/functionality is included by specific levels/editions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https://azure.microsoft.com/en-us/pricing/details/active-directory/</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8</a:t>
            </a:fld>
            <a:endParaRPr lang="en-US"/>
          </a:p>
        </p:txBody>
      </p:sp>
    </p:spTree>
    <p:extLst>
      <p:ext uri="{BB962C8B-B14F-4D97-AF65-F5344CB8AC3E}">
        <p14:creationId xmlns:p14="http://schemas.microsoft.com/office/powerpoint/2010/main" val="230403119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docs.microsoft.com</a:t>
            </a:r>
            <a:r>
              <a:rPr lang="en-US" dirty="0"/>
              <a:t>/</a:t>
            </a:r>
            <a:r>
              <a:rPr lang="en-US" dirty="0" err="1"/>
              <a:t>en</a:t>
            </a:r>
            <a:r>
              <a:rPr lang="en-US" dirty="0"/>
              <a:t>-us/azure/security-center/security-center-get-started</a:t>
            </a:r>
          </a:p>
          <a:p>
            <a:endParaRPr lang="en-US" dirty="0"/>
          </a:p>
          <a:p>
            <a:r>
              <a:rPr lang="en-US" dirty="0"/>
              <a:t>Recommendations view</a:t>
            </a:r>
          </a:p>
          <a:p>
            <a:endParaRPr lang="en-US" dirty="0"/>
          </a:p>
          <a:p>
            <a:r>
              <a:rPr lang="en-US" dirty="0"/>
              <a:t>Recommendations</a:t>
            </a:r>
            <a:r>
              <a:rPr lang="en-US" baseline="0" dirty="0"/>
              <a:t> based on data collected by agent and MSFT rules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80</a:t>
            </a:fld>
            <a:endParaRPr lang="en-US"/>
          </a:p>
        </p:txBody>
      </p:sp>
    </p:spTree>
    <p:extLst>
      <p:ext uri="{BB962C8B-B14F-4D97-AF65-F5344CB8AC3E}">
        <p14:creationId xmlns:p14="http://schemas.microsoft.com/office/powerpoint/2010/main" val="120131968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TechReady 17</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1E28791-93A6-439E-A164-099D382DBFD9}"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9/27/2017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706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azure.microsoft.com</a:t>
            </a:r>
            <a:r>
              <a:rPr lang="en-US" dirty="0"/>
              <a:t>/</a:t>
            </a:r>
            <a:r>
              <a:rPr lang="en-US" dirty="0" err="1"/>
              <a:t>en</a:t>
            </a:r>
            <a:r>
              <a:rPr lang="en-US" dirty="0"/>
              <a:t>-us/pricing/details/active-directory/</a:t>
            </a:r>
          </a:p>
          <a:p>
            <a:endParaRPr lang="en-US" dirty="0"/>
          </a:p>
          <a:p>
            <a:r>
              <a:rPr lang="en-US" dirty="0"/>
              <a:t>Biggest difference between the Premium offerings is the</a:t>
            </a:r>
            <a:r>
              <a:rPr lang="en-US" baseline="0" dirty="0"/>
              <a:t> inclusion of Identity Protection and Privileged Identity Management in P2</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9</a:t>
            </a:fld>
            <a:endParaRPr lang="en-US"/>
          </a:p>
        </p:txBody>
      </p:sp>
    </p:spTree>
    <p:extLst>
      <p:ext uri="{BB962C8B-B14F-4D97-AF65-F5344CB8AC3E}">
        <p14:creationId xmlns:p14="http://schemas.microsoft.com/office/powerpoint/2010/main" val="922668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xam-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EXAM TIP!</a:t>
            </a:r>
          </a:p>
        </p:txBody>
      </p:sp>
    </p:spTree>
    <p:extLst>
      <p:ext uri="{BB962C8B-B14F-4D97-AF65-F5344CB8AC3E}">
        <p14:creationId xmlns:p14="http://schemas.microsoft.com/office/powerpoint/2010/main" val="69786088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9A6F9-746D-45B1-B086-2F4E604ACB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71BC7C-4B78-4CBB-8C9A-568A0F0FF3D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86A9EBB-2D7A-46FB-97BF-0BEB0B9237C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635AC8-78D0-48ED-AD53-C02947976843}"/>
              </a:ext>
            </a:extLst>
          </p:cNvPr>
          <p:cNvSpPr>
            <a:spLocks noGrp="1"/>
          </p:cNvSpPr>
          <p:nvPr>
            <p:ph type="dt" sz="half" idx="10"/>
          </p:nvPr>
        </p:nvSpPr>
        <p:spPr/>
        <p:txBody>
          <a:bodyPr/>
          <a:lstStyle/>
          <a:p>
            <a:fld id="{2830D52A-5F20-49F5-B0E2-4E520F8A6D94}" type="datetimeFigureOut">
              <a:rPr lang="en-US" smtClean="0"/>
              <a:t>9/27/2017</a:t>
            </a:fld>
            <a:endParaRPr lang="en-US"/>
          </a:p>
        </p:txBody>
      </p:sp>
      <p:sp>
        <p:nvSpPr>
          <p:cNvPr id="6" name="Footer Placeholder 5">
            <a:extLst>
              <a:ext uri="{FF2B5EF4-FFF2-40B4-BE49-F238E27FC236}">
                <a16:creationId xmlns:a16="http://schemas.microsoft.com/office/drawing/2014/main" id="{AE84FA83-6EBE-429E-A5C1-E95F389C4B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80274C-F123-44A8-9288-181E45411977}"/>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432552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7828D-B33B-4E15-B858-F3BC5C74FB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E1E93DD-C325-459D-94A2-5B2ACD9ED4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815F098-5E41-4BFF-842A-0AA0BED9817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0A17BF-6A05-4C5B-9950-579B0B89B4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8FB8C13-CBFD-4D17-8532-153FAC61665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395BCA-54C0-4D78-9DD1-610F4933E170}"/>
              </a:ext>
            </a:extLst>
          </p:cNvPr>
          <p:cNvSpPr>
            <a:spLocks noGrp="1"/>
          </p:cNvSpPr>
          <p:nvPr>
            <p:ph type="dt" sz="half" idx="10"/>
          </p:nvPr>
        </p:nvSpPr>
        <p:spPr/>
        <p:txBody>
          <a:bodyPr/>
          <a:lstStyle/>
          <a:p>
            <a:fld id="{2830D52A-5F20-49F5-B0E2-4E520F8A6D94}" type="datetimeFigureOut">
              <a:rPr lang="en-US" smtClean="0"/>
              <a:t>9/27/2017</a:t>
            </a:fld>
            <a:endParaRPr lang="en-US"/>
          </a:p>
        </p:txBody>
      </p:sp>
      <p:sp>
        <p:nvSpPr>
          <p:cNvPr id="8" name="Footer Placeholder 7">
            <a:extLst>
              <a:ext uri="{FF2B5EF4-FFF2-40B4-BE49-F238E27FC236}">
                <a16:creationId xmlns:a16="http://schemas.microsoft.com/office/drawing/2014/main" id="{4361483C-0511-4283-B879-5863839281C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AFC59F-5891-4017-A991-2AA425B7806C}"/>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29102347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AB40E-AF67-4BA7-84F1-3670F03729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6A58ED-104A-424C-BDF6-0EA720F892DE}"/>
              </a:ext>
            </a:extLst>
          </p:cNvPr>
          <p:cNvSpPr>
            <a:spLocks noGrp="1"/>
          </p:cNvSpPr>
          <p:nvPr>
            <p:ph type="dt" sz="half" idx="10"/>
          </p:nvPr>
        </p:nvSpPr>
        <p:spPr/>
        <p:txBody>
          <a:bodyPr/>
          <a:lstStyle/>
          <a:p>
            <a:fld id="{2830D52A-5F20-49F5-B0E2-4E520F8A6D94}" type="datetimeFigureOut">
              <a:rPr lang="en-US" smtClean="0"/>
              <a:t>9/27/2017</a:t>
            </a:fld>
            <a:endParaRPr lang="en-US"/>
          </a:p>
        </p:txBody>
      </p:sp>
      <p:sp>
        <p:nvSpPr>
          <p:cNvPr id="4" name="Footer Placeholder 3">
            <a:extLst>
              <a:ext uri="{FF2B5EF4-FFF2-40B4-BE49-F238E27FC236}">
                <a16:creationId xmlns:a16="http://schemas.microsoft.com/office/drawing/2014/main" id="{E110AF60-75DF-4A0B-B16C-DD22E04AFB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8D98D7-EA8E-4306-A063-3A4EEBDEB2C4}"/>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6922895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151AFF-1CEB-41B0-866D-D8FD275A6B63}"/>
              </a:ext>
            </a:extLst>
          </p:cNvPr>
          <p:cNvSpPr>
            <a:spLocks noGrp="1"/>
          </p:cNvSpPr>
          <p:nvPr>
            <p:ph type="dt" sz="half" idx="10"/>
          </p:nvPr>
        </p:nvSpPr>
        <p:spPr/>
        <p:txBody>
          <a:bodyPr/>
          <a:lstStyle/>
          <a:p>
            <a:fld id="{2830D52A-5F20-49F5-B0E2-4E520F8A6D94}" type="datetimeFigureOut">
              <a:rPr lang="en-US" smtClean="0"/>
              <a:t>9/27/2017</a:t>
            </a:fld>
            <a:endParaRPr lang="en-US"/>
          </a:p>
        </p:txBody>
      </p:sp>
      <p:sp>
        <p:nvSpPr>
          <p:cNvPr id="3" name="Footer Placeholder 2">
            <a:extLst>
              <a:ext uri="{FF2B5EF4-FFF2-40B4-BE49-F238E27FC236}">
                <a16:creationId xmlns:a16="http://schemas.microsoft.com/office/drawing/2014/main" id="{36DC7DE4-847E-49A7-B908-5C903900555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A3922C7-12D1-4765-871C-BA3593C19DE7}"/>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14278616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FCD53-ED59-4D21-B680-BAD4B5932A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CE2B8E-9FEA-4616-B71E-534682F37B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57B19D-7AA1-4957-8152-2379EE4C9B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3EA3AD8-F626-4972-9BFE-628D46C32573}"/>
              </a:ext>
            </a:extLst>
          </p:cNvPr>
          <p:cNvSpPr>
            <a:spLocks noGrp="1"/>
          </p:cNvSpPr>
          <p:nvPr>
            <p:ph type="dt" sz="half" idx="10"/>
          </p:nvPr>
        </p:nvSpPr>
        <p:spPr/>
        <p:txBody>
          <a:bodyPr/>
          <a:lstStyle/>
          <a:p>
            <a:fld id="{2830D52A-5F20-49F5-B0E2-4E520F8A6D94}" type="datetimeFigureOut">
              <a:rPr lang="en-US" smtClean="0"/>
              <a:t>9/27/2017</a:t>
            </a:fld>
            <a:endParaRPr lang="en-US"/>
          </a:p>
        </p:txBody>
      </p:sp>
      <p:sp>
        <p:nvSpPr>
          <p:cNvPr id="6" name="Footer Placeholder 5">
            <a:extLst>
              <a:ext uri="{FF2B5EF4-FFF2-40B4-BE49-F238E27FC236}">
                <a16:creationId xmlns:a16="http://schemas.microsoft.com/office/drawing/2014/main" id="{581003AE-B33D-4FBE-898C-8E86C2CEEB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A25726-5A1F-484A-8546-B63AFC91132A}"/>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32609692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1D06F-5485-44E7-A87E-40478BB66D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808487-B848-4D6A-8130-31A70162AE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A43B7C5-DB38-4523-8237-6B1CBAC2B6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08AD318-E8F2-4A96-B3D4-2BC67496E785}"/>
              </a:ext>
            </a:extLst>
          </p:cNvPr>
          <p:cNvSpPr>
            <a:spLocks noGrp="1"/>
          </p:cNvSpPr>
          <p:nvPr>
            <p:ph type="dt" sz="half" idx="10"/>
          </p:nvPr>
        </p:nvSpPr>
        <p:spPr/>
        <p:txBody>
          <a:bodyPr/>
          <a:lstStyle/>
          <a:p>
            <a:fld id="{2830D52A-5F20-49F5-B0E2-4E520F8A6D94}" type="datetimeFigureOut">
              <a:rPr lang="en-US" smtClean="0"/>
              <a:t>9/27/2017</a:t>
            </a:fld>
            <a:endParaRPr lang="en-US"/>
          </a:p>
        </p:txBody>
      </p:sp>
      <p:sp>
        <p:nvSpPr>
          <p:cNvPr id="6" name="Footer Placeholder 5">
            <a:extLst>
              <a:ext uri="{FF2B5EF4-FFF2-40B4-BE49-F238E27FC236}">
                <a16:creationId xmlns:a16="http://schemas.microsoft.com/office/drawing/2014/main" id="{64E2CA28-8311-4AFD-A9A9-08BF694EF5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882E3F-291C-4858-8EA8-7C6C6F737FF9}"/>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18080527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B233E-F21A-4595-B654-93C69F6C09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43C054-A0C1-4E3C-9A2B-0274992B77F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99ACFF-2BB4-4E3F-9993-5D73DF76297A}"/>
              </a:ext>
            </a:extLst>
          </p:cNvPr>
          <p:cNvSpPr>
            <a:spLocks noGrp="1"/>
          </p:cNvSpPr>
          <p:nvPr>
            <p:ph type="dt" sz="half" idx="10"/>
          </p:nvPr>
        </p:nvSpPr>
        <p:spPr/>
        <p:txBody>
          <a:bodyPr/>
          <a:lstStyle/>
          <a:p>
            <a:fld id="{2830D52A-5F20-49F5-B0E2-4E520F8A6D94}" type="datetimeFigureOut">
              <a:rPr lang="en-US" smtClean="0"/>
              <a:t>9/27/2017</a:t>
            </a:fld>
            <a:endParaRPr lang="en-US"/>
          </a:p>
        </p:txBody>
      </p:sp>
      <p:sp>
        <p:nvSpPr>
          <p:cNvPr id="5" name="Footer Placeholder 4">
            <a:extLst>
              <a:ext uri="{FF2B5EF4-FFF2-40B4-BE49-F238E27FC236}">
                <a16:creationId xmlns:a16="http://schemas.microsoft.com/office/drawing/2014/main" id="{6114CAFB-E186-4994-B0FE-0D160DC686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94BFB5-5E75-4AA5-8420-8C5F18A3635F}"/>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9321530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0D8942-18DE-4162-BFC1-A43DC681AD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68544D-679F-4072-BA8D-6C7EAFAF069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6B7624-9FCE-47B6-8E56-9FB61B9194CB}"/>
              </a:ext>
            </a:extLst>
          </p:cNvPr>
          <p:cNvSpPr>
            <a:spLocks noGrp="1"/>
          </p:cNvSpPr>
          <p:nvPr>
            <p:ph type="dt" sz="half" idx="10"/>
          </p:nvPr>
        </p:nvSpPr>
        <p:spPr/>
        <p:txBody>
          <a:bodyPr/>
          <a:lstStyle/>
          <a:p>
            <a:fld id="{2830D52A-5F20-49F5-B0E2-4E520F8A6D94}" type="datetimeFigureOut">
              <a:rPr lang="en-US" smtClean="0"/>
              <a:t>9/27/2017</a:t>
            </a:fld>
            <a:endParaRPr lang="en-US"/>
          </a:p>
        </p:txBody>
      </p:sp>
      <p:sp>
        <p:nvSpPr>
          <p:cNvPr id="5" name="Footer Placeholder 4">
            <a:extLst>
              <a:ext uri="{FF2B5EF4-FFF2-40B4-BE49-F238E27FC236}">
                <a16:creationId xmlns:a16="http://schemas.microsoft.com/office/drawing/2014/main" id="{375749F6-49EC-4C01-ABE1-175D0C4ECC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8948C9-0156-4943-9331-F46A977CB79E}"/>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4134127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5055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dirty="0"/>
              <a:t>Click to edit Master title style</a:t>
            </a:r>
          </a:p>
        </p:txBody>
      </p:sp>
      <p:sp>
        <p:nvSpPr>
          <p:cNvPr id="3" name="Content Placeholder 2"/>
          <p:cNvSpPr>
            <a:spLocks noGrp="1"/>
          </p:cNvSpPr>
          <p:nvPr>
            <p:ph idx="1"/>
          </p:nvPr>
        </p:nvSpPr>
        <p:spPr>
          <a:xfrm>
            <a:off x="201591" y="1231902"/>
            <a:ext cx="11778205" cy="2421204"/>
          </a:xfrm>
        </p:spPr>
        <p:txBody>
          <a:bodyPr>
            <a:normAutofit/>
          </a:bodyPr>
          <a:lstStyle>
            <a:lvl1pPr marL="0" indent="0">
              <a:buFont typeface="Arial" panose="020B0604020202020204" pitchFamily="34" charset="0"/>
              <a:buNone/>
              <a:defRPr sz="280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2"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1"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200"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400"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600"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800"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8050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1F719-B971-48B3-BB3C-FDACE096A9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F895F3-6654-4B0B-B4DF-D7261C7A81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E90CC53-1863-445F-B700-412477A7429F}"/>
              </a:ext>
            </a:extLst>
          </p:cNvPr>
          <p:cNvSpPr>
            <a:spLocks noGrp="1"/>
          </p:cNvSpPr>
          <p:nvPr>
            <p:ph type="dt" sz="half" idx="10"/>
          </p:nvPr>
        </p:nvSpPr>
        <p:spPr/>
        <p:txBody>
          <a:bodyPr/>
          <a:lstStyle/>
          <a:p>
            <a:fld id="{2830D52A-5F20-49F5-B0E2-4E520F8A6D94}" type="datetimeFigureOut">
              <a:rPr lang="en-US" smtClean="0"/>
              <a:t>9/27/2017</a:t>
            </a:fld>
            <a:endParaRPr lang="en-US"/>
          </a:p>
        </p:txBody>
      </p:sp>
      <p:sp>
        <p:nvSpPr>
          <p:cNvPr id="5" name="Footer Placeholder 4">
            <a:extLst>
              <a:ext uri="{FF2B5EF4-FFF2-40B4-BE49-F238E27FC236}">
                <a16:creationId xmlns:a16="http://schemas.microsoft.com/office/drawing/2014/main" id="{F20BD010-914B-4B1D-B2E9-918154C797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5AB0C9-767B-4422-A888-4F5F2DD21E4D}"/>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3128985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91061-0968-4914-8CC8-55FACC27E2F7}"/>
              </a:ext>
            </a:extLst>
          </p:cNvPr>
          <p:cNvSpPr>
            <a:spLocks noGrp="1"/>
          </p:cNvSpPr>
          <p:nvPr>
            <p:ph type="title"/>
          </p:nvPr>
        </p:nvSpPr>
        <p:spPr>
          <a:noFill/>
          <a:ln>
            <a:noFill/>
          </a:ln>
        </p:spPr>
        <p:style>
          <a:lnRef idx="0">
            <a:scrgbClr r="0" g="0" b="0"/>
          </a:lnRef>
          <a:fillRef idx="0">
            <a:scrgbClr r="0" g="0" b="0"/>
          </a:fillRef>
          <a:effectRef idx="0">
            <a:scrgbClr r="0" g="0" b="0"/>
          </a:effectRef>
          <a:fontRef idx="minor">
            <a:schemeClr val="accent5"/>
          </a:fontRef>
        </p:style>
        <p:txBody>
          <a:bodyPr/>
          <a:lstStyle/>
          <a:p>
            <a:r>
              <a:rPr lang="en-US" dirty="0"/>
              <a:t>Click to edit Master title style</a:t>
            </a:r>
          </a:p>
        </p:txBody>
      </p:sp>
      <p:sp>
        <p:nvSpPr>
          <p:cNvPr id="3" name="Content Placeholder 2">
            <a:extLst>
              <a:ext uri="{FF2B5EF4-FFF2-40B4-BE49-F238E27FC236}">
                <a16:creationId xmlns:a16="http://schemas.microsoft.com/office/drawing/2014/main" id="{5AD0C258-98F1-47AD-AFB4-8D9E8A9384F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52EAF4-6C87-4D07-8FA5-B5C4A16CF7C2}"/>
              </a:ext>
            </a:extLst>
          </p:cNvPr>
          <p:cNvSpPr>
            <a:spLocks noGrp="1"/>
          </p:cNvSpPr>
          <p:nvPr>
            <p:ph type="dt" sz="half" idx="10"/>
          </p:nvPr>
        </p:nvSpPr>
        <p:spPr/>
        <p:txBody>
          <a:bodyPr/>
          <a:lstStyle/>
          <a:p>
            <a:fld id="{2830D52A-5F20-49F5-B0E2-4E520F8A6D94}" type="datetimeFigureOut">
              <a:rPr lang="en-US" smtClean="0"/>
              <a:t>9/27/2017</a:t>
            </a:fld>
            <a:endParaRPr lang="en-US"/>
          </a:p>
        </p:txBody>
      </p:sp>
      <p:sp>
        <p:nvSpPr>
          <p:cNvPr id="5" name="Footer Placeholder 4">
            <a:extLst>
              <a:ext uri="{FF2B5EF4-FFF2-40B4-BE49-F238E27FC236}">
                <a16:creationId xmlns:a16="http://schemas.microsoft.com/office/drawing/2014/main" id="{72C0EDAA-1D8F-459F-A2FF-6F60568847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8E5C7-6C19-4E58-8B28-D0AD4641A83A}"/>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1970082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AB40E-AF67-4BA7-84F1-3670F03729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6A58ED-104A-424C-BDF6-0EA720F892DE}"/>
              </a:ext>
            </a:extLst>
          </p:cNvPr>
          <p:cNvSpPr>
            <a:spLocks noGrp="1"/>
          </p:cNvSpPr>
          <p:nvPr>
            <p:ph type="dt" sz="half" idx="10"/>
          </p:nvPr>
        </p:nvSpPr>
        <p:spPr/>
        <p:txBody>
          <a:bodyPr/>
          <a:lstStyle/>
          <a:p>
            <a:fld id="{2830D52A-5F20-49F5-B0E2-4E520F8A6D94}" type="datetimeFigureOut">
              <a:rPr lang="en-US" smtClean="0"/>
              <a:t>9/27/2017</a:t>
            </a:fld>
            <a:endParaRPr lang="en-US"/>
          </a:p>
        </p:txBody>
      </p:sp>
      <p:sp>
        <p:nvSpPr>
          <p:cNvPr id="4" name="Footer Placeholder 3">
            <a:extLst>
              <a:ext uri="{FF2B5EF4-FFF2-40B4-BE49-F238E27FC236}">
                <a16:creationId xmlns:a16="http://schemas.microsoft.com/office/drawing/2014/main" id="{E110AF60-75DF-4A0B-B16C-DD22E04AFB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8D98D7-EA8E-4306-A063-3A4EEBDEB2C4}"/>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1204995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B0DD6-4E13-49C4-9A70-D98C161C8D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37A826E-B16E-4C6F-99CE-2E9A071BF7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8457BB2-E55F-454D-97E4-364820B7A4D8}"/>
              </a:ext>
            </a:extLst>
          </p:cNvPr>
          <p:cNvSpPr>
            <a:spLocks noGrp="1"/>
          </p:cNvSpPr>
          <p:nvPr>
            <p:ph type="dt" sz="half" idx="10"/>
          </p:nvPr>
        </p:nvSpPr>
        <p:spPr/>
        <p:txBody>
          <a:bodyPr/>
          <a:lstStyle/>
          <a:p>
            <a:fld id="{2830D52A-5F20-49F5-B0E2-4E520F8A6D94}" type="datetimeFigureOut">
              <a:rPr lang="en-US" smtClean="0"/>
              <a:t>9/27/2017</a:t>
            </a:fld>
            <a:endParaRPr lang="en-US"/>
          </a:p>
        </p:txBody>
      </p:sp>
      <p:sp>
        <p:nvSpPr>
          <p:cNvPr id="5" name="Footer Placeholder 4">
            <a:extLst>
              <a:ext uri="{FF2B5EF4-FFF2-40B4-BE49-F238E27FC236}">
                <a16:creationId xmlns:a16="http://schemas.microsoft.com/office/drawing/2014/main" id="{4782507C-3967-4419-8F26-13E68DEF71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FF91C0-BAFF-4B17-B006-F028B7C589B2}"/>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2709850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91061-0968-4914-8CC8-55FACC27E2F7}"/>
              </a:ext>
            </a:extLst>
          </p:cNvPr>
          <p:cNvSpPr>
            <a:spLocks noGrp="1"/>
          </p:cNvSpPr>
          <p:nvPr>
            <p:ph type="title"/>
          </p:nvPr>
        </p:nvSpPr>
        <p:spPr>
          <a:noFill/>
          <a:ln>
            <a:noFill/>
          </a:ln>
        </p:spPr>
        <p:style>
          <a:lnRef idx="0">
            <a:scrgbClr r="0" g="0" b="0"/>
          </a:lnRef>
          <a:fillRef idx="0">
            <a:scrgbClr r="0" g="0" b="0"/>
          </a:fillRef>
          <a:effectRef idx="0">
            <a:scrgbClr r="0" g="0" b="0"/>
          </a:effectRef>
          <a:fontRef idx="minor">
            <a:schemeClr val="accent5"/>
          </a:fontRef>
        </p:style>
        <p:txBody>
          <a:bodyPr/>
          <a:lstStyle/>
          <a:p>
            <a:r>
              <a:rPr lang="en-US" dirty="0"/>
              <a:t>Click to edit Master title style</a:t>
            </a:r>
          </a:p>
        </p:txBody>
      </p:sp>
      <p:sp>
        <p:nvSpPr>
          <p:cNvPr id="3" name="Content Placeholder 2">
            <a:extLst>
              <a:ext uri="{FF2B5EF4-FFF2-40B4-BE49-F238E27FC236}">
                <a16:creationId xmlns:a16="http://schemas.microsoft.com/office/drawing/2014/main" id="{5AD0C258-98F1-47AD-AFB4-8D9E8A9384F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52EAF4-6C87-4D07-8FA5-B5C4A16CF7C2}"/>
              </a:ext>
            </a:extLst>
          </p:cNvPr>
          <p:cNvSpPr>
            <a:spLocks noGrp="1"/>
          </p:cNvSpPr>
          <p:nvPr>
            <p:ph type="dt" sz="half" idx="10"/>
          </p:nvPr>
        </p:nvSpPr>
        <p:spPr/>
        <p:txBody>
          <a:bodyPr/>
          <a:lstStyle/>
          <a:p>
            <a:fld id="{2830D52A-5F20-49F5-B0E2-4E520F8A6D94}" type="datetimeFigureOut">
              <a:rPr lang="en-US" smtClean="0"/>
              <a:t>9/27/2017</a:t>
            </a:fld>
            <a:endParaRPr lang="en-US"/>
          </a:p>
        </p:txBody>
      </p:sp>
      <p:sp>
        <p:nvSpPr>
          <p:cNvPr id="5" name="Footer Placeholder 4">
            <a:extLst>
              <a:ext uri="{FF2B5EF4-FFF2-40B4-BE49-F238E27FC236}">
                <a16:creationId xmlns:a16="http://schemas.microsoft.com/office/drawing/2014/main" id="{72C0EDAA-1D8F-459F-A2FF-6F60568847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8E5C7-6C19-4E58-8B28-D0AD4641A83A}"/>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2197836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1F719-B971-48B3-BB3C-FDACE096A9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F895F3-6654-4B0B-B4DF-D7261C7A81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E90CC53-1863-445F-B700-412477A7429F}"/>
              </a:ext>
            </a:extLst>
          </p:cNvPr>
          <p:cNvSpPr>
            <a:spLocks noGrp="1"/>
          </p:cNvSpPr>
          <p:nvPr>
            <p:ph type="dt" sz="half" idx="10"/>
          </p:nvPr>
        </p:nvSpPr>
        <p:spPr/>
        <p:txBody>
          <a:bodyPr/>
          <a:lstStyle/>
          <a:p>
            <a:fld id="{2830D52A-5F20-49F5-B0E2-4E520F8A6D94}" type="datetimeFigureOut">
              <a:rPr lang="en-US" smtClean="0"/>
              <a:t>9/27/2017</a:t>
            </a:fld>
            <a:endParaRPr lang="en-US"/>
          </a:p>
        </p:txBody>
      </p:sp>
      <p:sp>
        <p:nvSpPr>
          <p:cNvPr id="5" name="Footer Placeholder 4">
            <a:extLst>
              <a:ext uri="{FF2B5EF4-FFF2-40B4-BE49-F238E27FC236}">
                <a16:creationId xmlns:a16="http://schemas.microsoft.com/office/drawing/2014/main" id="{F20BD010-914B-4B1D-B2E9-918154C797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5AB0C9-767B-4422-A888-4F5F2DD21E4D}"/>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17960712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9/27/2017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239623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3" r:id="rId4"/>
    <p:sldLayoutId id="2147483754" r:id="rId5"/>
    <p:sldLayoutId id="2147483755"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61DB75-399B-4142-9D86-1BA3C1303F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9B541C-D616-4967-ACD8-5A5217099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7F18BA-496D-410A-BBC4-0E5B5A5CAE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30D52A-5F20-49F5-B0E2-4E520F8A6D94}" type="datetimeFigureOut">
              <a:rPr lang="en-US" smtClean="0"/>
              <a:t>9/27/2017</a:t>
            </a:fld>
            <a:endParaRPr lang="en-US"/>
          </a:p>
        </p:txBody>
      </p:sp>
      <p:sp>
        <p:nvSpPr>
          <p:cNvPr id="5" name="Footer Placeholder 4">
            <a:extLst>
              <a:ext uri="{FF2B5EF4-FFF2-40B4-BE49-F238E27FC236}">
                <a16:creationId xmlns:a16="http://schemas.microsoft.com/office/drawing/2014/main" id="{9F5238E0-715C-4506-943E-C9E347BAA2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C0E50ED-D1E2-4BBE-83CE-79AFDF3D88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693DF-7BA8-4423-8E15-3CEC68EDFBE7}" type="slidenum">
              <a:rPr lang="en-US" smtClean="0"/>
              <a:t>‹#›</a:t>
            </a:fld>
            <a:endParaRPr lang="en-US"/>
          </a:p>
        </p:txBody>
      </p:sp>
    </p:spTree>
    <p:extLst>
      <p:ext uri="{BB962C8B-B14F-4D97-AF65-F5344CB8AC3E}">
        <p14:creationId xmlns:p14="http://schemas.microsoft.com/office/powerpoint/2010/main" val="1153643686"/>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microsoft.com/en-us/learning/exam-70-534.aspx#syllabus-6" TargetMode="External"/><Relationship Id="rId3" Type="http://schemas.openxmlformats.org/officeDocument/2006/relationships/hyperlink" Target="https://www.microsoft.com/en-us/learning/exam-70-534.aspx#syllabus-1" TargetMode="External"/><Relationship Id="rId7" Type="http://schemas.openxmlformats.org/officeDocument/2006/relationships/hyperlink" Target="https://www.microsoft.com/en-us/learning/exam-70-534.aspx#syllabus-5" TargetMode="External"/><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hyperlink" Target="https://www.microsoft.com/en-us/learning/exam-70-534.aspx#syllabus-4" TargetMode="External"/><Relationship Id="rId5" Type="http://schemas.openxmlformats.org/officeDocument/2006/relationships/hyperlink" Target="https://www.microsoft.com/en-us/learning/exam-70-534.aspx#syllabus-3" TargetMode="External"/><Relationship Id="rId4" Type="http://schemas.openxmlformats.org/officeDocument/2006/relationships/hyperlink" Target="https://www.microsoft.com/en-us/learning/exam-70-534.aspx#syllabus-2" TargetMode="External"/><Relationship Id="rId9" Type="http://schemas.openxmlformats.org/officeDocument/2006/relationships/hyperlink" Target="https://www.microsoft.com/en-us/learning/exam-70-534.aspx#syllabus-7"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hyperlink" Target="mailto:David.pheasant@bluemetal.com"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2.png"/><Relationship Id="rId4" Type="http://schemas.openxmlformats.org/officeDocument/2006/relationships/hyperlink" Target="http://bluemetal.co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https://www.microsoft.com/en-us/learning/exam-70-534.aspx#syllabus-2" TargetMode="External"/><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5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3.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76.xml"/><Relationship Id="rId1" Type="http://schemas.openxmlformats.org/officeDocument/2006/relationships/slideLayout" Target="../slideLayouts/slideLayout5.xml"/><Relationship Id="rId4" Type="http://schemas.openxmlformats.org/officeDocument/2006/relationships/image" Target="../media/image33.tiff"/></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1.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148" y="74893"/>
            <a:ext cx="11919689" cy="905377"/>
          </a:xfrm>
        </p:spPr>
        <p:txBody>
          <a:bodyPr>
            <a:noAutofit/>
          </a:bodyPr>
          <a:lstStyle/>
          <a:p>
            <a:r>
              <a:rPr lang="en-US" sz="4800" b="1" dirty="0"/>
              <a:t>Exam 70-534 </a:t>
            </a:r>
            <a:r>
              <a:rPr lang="en-US" sz="4000" b="1" dirty="0"/>
              <a:t>Architecting Microsoft Azure Solutions</a:t>
            </a:r>
            <a:endParaRPr lang="en-US" sz="4000" dirty="0"/>
          </a:p>
        </p:txBody>
      </p:sp>
      <p:sp>
        <p:nvSpPr>
          <p:cNvPr id="7" name="Content Placeholder 6"/>
          <p:cNvSpPr>
            <a:spLocks noGrp="1"/>
          </p:cNvSpPr>
          <p:nvPr>
            <p:ph sz="half" idx="1"/>
          </p:nvPr>
        </p:nvSpPr>
        <p:spPr>
          <a:xfrm>
            <a:off x="398232" y="1043730"/>
            <a:ext cx="5699760" cy="5327539"/>
          </a:xfrm>
        </p:spPr>
        <p:txBody>
          <a:bodyPr>
            <a:normAutofit/>
          </a:bodyPr>
          <a:lstStyle/>
          <a:p>
            <a:pPr marL="0" indent="0" eaLnBrk="0" fontAlgn="t" hangingPunct="0">
              <a:lnSpc>
                <a:spcPct val="100000"/>
              </a:lnSpc>
              <a:spcBef>
                <a:spcPct val="0"/>
              </a:spcBef>
              <a:spcAft>
                <a:spcPct val="0"/>
              </a:spcAft>
              <a:buNone/>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#1 </a:t>
            </a:r>
            <a:r>
              <a:rPr lang="en-US" sz="1600" u="sng" dirty="0">
                <a:hlinkClick r:id="rId3"/>
              </a:rPr>
              <a:t>Design Azure Resource Manager (ARM) networking (5–10%)</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Azure virtual networks - Extend on-premises</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Describe Azure VPN and Express Route architecture and design </a:t>
            </a:r>
          </a:p>
          <a:p>
            <a:pPr marL="0" lvl="1" indent="0">
              <a:lnSpc>
                <a:spcPct val="107000"/>
              </a:lnSpc>
              <a:spcBef>
                <a:spcPts val="1000"/>
              </a:spcBef>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#2 </a:t>
            </a:r>
            <a:r>
              <a:rPr lang="en-US" sz="1600" u="sng" dirty="0">
                <a:hlinkClick r:id="rId4"/>
              </a:rPr>
              <a:t>Secure resources (20–25%)</a:t>
            </a:r>
            <a:endParaRPr lang="en-US" sz="16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Secure resources by using identity providers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Identify an appropriate data security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 role-based access control (RBAC)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Manage security risks by using an appropriate security solution </a:t>
            </a:r>
            <a:endParaRPr lang="en-US" b="1" dirty="0">
              <a:latin typeface="Calibri" panose="020F0502020204030204" pitchFamily="34" charset="0"/>
              <a:ea typeface="Calibri" panose="020F0502020204030204" pitchFamily="34" charset="0"/>
              <a:cs typeface="Times New Roman" panose="02020603050405020304" pitchFamily="18" charset="0"/>
            </a:endParaRPr>
          </a:p>
          <a:p>
            <a:pPr marL="0" lvl="1" indent="0">
              <a:lnSpc>
                <a:spcPct val="107000"/>
              </a:lnSpc>
              <a:spcBef>
                <a:spcPts val="1000"/>
              </a:spcBef>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#3 </a:t>
            </a:r>
            <a:r>
              <a:rPr lang="en-US" sz="1600" u="sng" dirty="0">
                <a:hlinkClick r:id="rId5"/>
              </a:rPr>
              <a:t>Design an application storage and data access strategy (5–10%)</a:t>
            </a:r>
            <a:endParaRPr lang="en-US" sz="16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data storage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Select the appropriate storage option</a:t>
            </a:r>
          </a:p>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#4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6"/>
              </a:rPr>
              <a:t>Design advanced applications (20–25%)</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Create compute-intensive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Create long-running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Integrate Azure services in a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Implement messaging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Implement applications for background processing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connectivity for hybrid applications</a:t>
            </a:r>
          </a:p>
        </p:txBody>
      </p:sp>
      <p:sp>
        <p:nvSpPr>
          <p:cNvPr id="3" name="Content Placeholder 2"/>
          <p:cNvSpPr>
            <a:spLocks noGrp="1"/>
          </p:cNvSpPr>
          <p:nvPr>
            <p:ph sz="half" idx="2"/>
          </p:nvPr>
        </p:nvSpPr>
        <p:spPr>
          <a:xfrm>
            <a:off x="6358077" y="980270"/>
            <a:ext cx="5699760" cy="5091695"/>
          </a:xfrm>
        </p:spPr>
        <p:txBody>
          <a:bodyPr>
            <a:noAutofit/>
          </a:bodyPr>
          <a:lstStyle/>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#5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7"/>
              </a:rPr>
              <a:t>Design Azure Web and Mobile Apps (5–10%)</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Web Applications</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Mobile Applications </a:t>
            </a:r>
          </a:p>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#6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8"/>
              </a:rPr>
              <a:t>Design a management, monitoring, and business continuity strategy (20–25%)</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 monitoring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Describe Azure business continuity/disaster recovery (BC/DR) capabilities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 disaster recovery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Azure Automation and PowerShell workflows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Describe the use cases for Azure Automation configuration </a:t>
            </a:r>
          </a:p>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#7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9"/>
              </a:rPr>
              <a:t>Architect an Azure Compute infrastructure (10–15%)</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ARM Virtual Machines (VMs)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ARM template deployment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for availability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 Bonus: Containers</a:t>
            </a:r>
          </a:p>
          <a:p>
            <a:pPr marL="0" lvl="1" indent="0" fontAlgn="t">
              <a:lnSpc>
                <a:spcPct val="100000"/>
              </a:lnSpc>
              <a:spcBef>
                <a:spcPts val="0"/>
              </a:spcBef>
              <a:spcAft>
                <a:spcPct val="0"/>
              </a:spcAft>
              <a:buSzPts val="1000"/>
              <a:buNone/>
              <a:tabLst>
                <a:tab pos="228600" algn="l"/>
              </a:tabLst>
            </a:pPr>
            <a:endParaRPr lang="en-US" sz="1500"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p:cNvSpPr/>
          <p:nvPr/>
        </p:nvSpPr>
        <p:spPr>
          <a:xfrm>
            <a:off x="398232" y="6142652"/>
            <a:ext cx="9322873"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https://www.microsoft.com/learning/en-us/exam-70-534.aspx</a:t>
            </a:r>
          </a:p>
        </p:txBody>
      </p:sp>
    </p:spTree>
    <p:extLst>
      <p:ext uri="{BB962C8B-B14F-4D97-AF65-F5344CB8AC3E}">
        <p14:creationId xmlns:p14="http://schemas.microsoft.com/office/powerpoint/2010/main" val="5411252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34D5E5C-6938-43FD-8F6E-D8416F0615E7}"/>
              </a:ext>
            </a:extLst>
          </p:cNvPr>
          <p:cNvSpPr>
            <a:spLocks noGrp="1"/>
          </p:cNvSpPr>
          <p:nvPr>
            <p:ph type="title"/>
          </p:nvPr>
        </p:nvSpPr>
        <p:spPr>
          <a:xfrm>
            <a:off x="838200" y="365125"/>
            <a:ext cx="10515600" cy="1325563"/>
          </a:xfrm>
        </p:spPr>
        <p:txBody>
          <a:bodyPr/>
          <a:lstStyle/>
          <a:p>
            <a:r>
              <a:rPr lang="en-US" dirty="0"/>
              <a:t>Azure AD Edition Features</a:t>
            </a:r>
          </a:p>
        </p:txBody>
      </p:sp>
      <p:pic>
        <p:nvPicPr>
          <p:cNvPr id="116" name="Picture 115">
            <a:extLst>
              <a:ext uri="{FF2B5EF4-FFF2-40B4-BE49-F238E27FC236}">
                <a16:creationId xmlns:a16="http://schemas.microsoft.com/office/drawing/2014/main" id="{06C39F37-BBE5-4DC0-859F-1B2D8E0AA73F}"/>
              </a:ext>
            </a:extLst>
          </p:cNvPr>
          <p:cNvPicPr>
            <a:picLocks noChangeAspect="1"/>
          </p:cNvPicPr>
          <p:nvPr/>
        </p:nvPicPr>
        <p:blipFill>
          <a:blip r:embed="rId3"/>
          <a:stretch>
            <a:fillRect/>
          </a:stretch>
        </p:blipFill>
        <p:spPr>
          <a:xfrm>
            <a:off x="1058406" y="1407267"/>
            <a:ext cx="10062810" cy="4372176"/>
          </a:xfrm>
          <a:prstGeom prst="rect">
            <a:avLst/>
          </a:prstGeom>
        </p:spPr>
      </p:pic>
      <p:sp>
        <p:nvSpPr>
          <p:cNvPr id="2" name="Rectangle 1"/>
          <p:cNvSpPr/>
          <p:nvPr/>
        </p:nvSpPr>
        <p:spPr>
          <a:xfrm>
            <a:off x="2657202" y="6117657"/>
            <a:ext cx="6803301" cy="378109"/>
          </a:xfrm>
          <a:prstGeom prst="rect">
            <a:avLst/>
          </a:prstGeom>
        </p:spPr>
        <p:txBody>
          <a:bodyPr wrap="square">
            <a:spAutoFit/>
          </a:bodyPr>
          <a:lstStyle/>
          <a:p>
            <a:r>
              <a:rPr lang="en-US" b="1" dirty="0">
                <a:solidFill>
                  <a:schemeClr val="accent1">
                    <a:lumMod val="75000"/>
                  </a:schemeClr>
                </a:solidFill>
              </a:rPr>
              <a:t>https://</a:t>
            </a:r>
            <a:r>
              <a:rPr lang="en-US" b="1" dirty="0" err="1">
                <a:solidFill>
                  <a:schemeClr val="accent1">
                    <a:lumMod val="75000"/>
                  </a:schemeClr>
                </a:solidFill>
              </a:rPr>
              <a:t>azure.microsoft.com</a:t>
            </a:r>
            <a:r>
              <a:rPr lang="en-US" b="1" dirty="0">
                <a:solidFill>
                  <a:schemeClr val="accent1">
                    <a:lumMod val="75000"/>
                  </a:schemeClr>
                </a:solidFill>
              </a:rPr>
              <a:t>/en-us/pricing/details/active-directory/</a:t>
            </a:r>
          </a:p>
        </p:txBody>
      </p:sp>
      <p:sp>
        <p:nvSpPr>
          <p:cNvPr id="3" name="Oval 2"/>
          <p:cNvSpPr/>
          <p:nvPr/>
        </p:nvSpPr>
        <p:spPr>
          <a:xfrm>
            <a:off x="3687135" y="1925978"/>
            <a:ext cx="1701209" cy="16529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118639" y="4516778"/>
            <a:ext cx="838200" cy="126266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849527" y="2507586"/>
            <a:ext cx="9058938" cy="70392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891516" y="4028412"/>
            <a:ext cx="3381154" cy="48836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309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245C7-6C6F-4704-9C05-2EEC02833EBD}"/>
              </a:ext>
            </a:extLst>
          </p:cNvPr>
          <p:cNvSpPr>
            <a:spLocks noGrp="1"/>
          </p:cNvSpPr>
          <p:nvPr>
            <p:ph type="title"/>
          </p:nvPr>
        </p:nvSpPr>
        <p:spPr/>
        <p:txBody>
          <a:bodyPr/>
          <a:lstStyle/>
          <a:p>
            <a:r>
              <a:rPr lang="en-US" dirty="0"/>
              <a:t>Azure AD Premium Features</a:t>
            </a:r>
          </a:p>
        </p:txBody>
      </p:sp>
      <p:pic>
        <p:nvPicPr>
          <p:cNvPr id="4" name="Content Placeholder 3">
            <a:extLst>
              <a:ext uri="{FF2B5EF4-FFF2-40B4-BE49-F238E27FC236}">
                <a16:creationId xmlns:a16="http://schemas.microsoft.com/office/drawing/2014/main" id="{49252237-7EA9-4261-913B-A192FD17CAEC}"/>
              </a:ext>
            </a:extLst>
          </p:cNvPr>
          <p:cNvPicPr>
            <a:picLocks noGrp="1" noChangeAspect="1"/>
          </p:cNvPicPr>
          <p:nvPr>
            <p:ph idx="1"/>
          </p:nvPr>
        </p:nvPicPr>
        <p:blipFill>
          <a:blip r:embed="rId3"/>
          <a:stretch>
            <a:fillRect/>
          </a:stretch>
        </p:blipFill>
        <p:spPr>
          <a:xfrm>
            <a:off x="586194" y="1658128"/>
            <a:ext cx="11055072" cy="4218995"/>
          </a:xfrm>
          <a:prstGeom prst="rect">
            <a:avLst/>
          </a:prstGeom>
          <a:noFill/>
        </p:spPr>
      </p:pic>
      <p:sp>
        <p:nvSpPr>
          <p:cNvPr id="5" name="Rectangle 4"/>
          <p:cNvSpPr/>
          <p:nvPr/>
        </p:nvSpPr>
        <p:spPr>
          <a:xfrm>
            <a:off x="2657202" y="6117657"/>
            <a:ext cx="6803301" cy="378109"/>
          </a:xfrm>
          <a:prstGeom prst="rect">
            <a:avLst/>
          </a:prstGeom>
        </p:spPr>
        <p:txBody>
          <a:bodyPr wrap="square">
            <a:spAutoFit/>
          </a:bodyPr>
          <a:lstStyle/>
          <a:p>
            <a:r>
              <a:rPr lang="en-US" b="1" dirty="0">
                <a:solidFill>
                  <a:schemeClr val="accent1">
                    <a:lumMod val="75000"/>
                  </a:schemeClr>
                </a:solidFill>
              </a:rPr>
              <a:t>https://</a:t>
            </a:r>
            <a:r>
              <a:rPr lang="en-US" b="1" dirty="0" err="1">
                <a:solidFill>
                  <a:schemeClr val="accent1">
                    <a:lumMod val="75000"/>
                  </a:schemeClr>
                </a:solidFill>
              </a:rPr>
              <a:t>azure.microsoft.com</a:t>
            </a:r>
            <a:r>
              <a:rPr lang="en-US" b="1" dirty="0">
                <a:solidFill>
                  <a:schemeClr val="accent1">
                    <a:lumMod val="75000"/>
                  </a:schemeClr>
                </a:solidFill>
              </a:rPr>
              <a:t>/en-us/pricing/details/active-directory/</a:t>
            </a:r>
          </a:p>
        </p:txBody>
      </p:sp>
      <p:sp>
        <p:nvSpPr>
          <p:cNvPr id="6" name="Oval 5"/>
          <p:cNvSpPr/>
          <p:nvPr/>
        </p:nvSpPr>
        <p:spPr>
          <a:xfrm>
            <a:off x="6113730" y="1848577"/>
            <a:ext cx="825500" cy="402854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8407400" y="5448300"/>
            <a:ext cx="259030" cy="42882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7937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Which Azure AD editions provide self service password reset?</a:t>
            </a:r>
          </a:p>
        </p:txBody>
      </p:sp>
      <p:sp>
        <p:nvSpPr>
          <p:cNvPr id="5" name="Content Placeholder 4"/>
          <p:cNvSpPr>
            <a:spLocks noGrp="1"/>
          </p:cNvSpPr>
          <p:nvPr>
            <p:ph idx="1"/>
          </p:nvPr>
        </p:nvSpPr>
        <p:spPr/>
        <p:txBody>
          <a:bodyPr/>
          <a:lstStyle/>
          <a:p>
            <a:r>
              <a:rPr lang="en-US" dirty="0"/>
              <a:t>Free</a:t>
            </a:r>
          </a:p>
          <a:p>
            <a:r>
              <a:rPr lang="en-US" dirty="0"/>
              <a:t>Basic</a:t>
            </a:r>
          </a:p>
          <a:p>
            <a:r>
              <a:rPr lang="en-US" dirty="0"/>
              <a:t>Premium</a:t>
            </a:r>
          </a:p>
        </p:txBody>
      </p:sp>
    </p:spTree>
    <p:extLst>
      <p:ext uri="{BB962C8B-B14F-4D97-AF65-F5344CB8AC3E}">
        <p14:creationId xmlns:p14="http://schemas.microsoft.com/office/powerpoint/2010/main" val="1736770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Which Azure AD editions provide self service password reset?</a:t>
            </a:r>
          </a:p>
        </p:txBody>
      </p:sp>
      <p:sp>
        <p:nvSpPr>
          <p:cNvPr id="5" name="Content Placeholder 4"/>
          <p:cNvSpPr>
            <a:spLocks noGrp="1"/>
          </p:cNvSpPr>
          <p:nvPr>
            <p:ph idx="1"/>
          </p:nvPr>
        </p:nvSpPr>
        <p:spPr/>
        <p:txBody>
          <a:bodyPr/>
          <a:lstStyle/>
          <a:p>
            <a:endParaRPr lang="en-US" dirty="0"/>
          </a:p>
          <a:p>
            <a:pPr>
              <a:buFont typeface="+mj-lt"/>
              <a:buAutoNum type="arabicParenR" startAt="2"/>
            </a:pPr>
            <a:r>
              <a:rPr lang="en-US" dirty="0"/>
              <a:t>Basic</a:t>
            </a:r>
          </a:p>
          <a:p>
            <a:pPr>
              <a:buAutoNum type="arabicParenR" startAt="2"/>
            </a:pPr>
            <a:r>
              <a:rPr lang="en-US" dirty="0"/>
              <a:t>Premium</a:t>
            </a:r>
          </a:p>
        </p:txBody>
      </p:sp>
    </p:spTree>
    <p:extLst>
      <p:ext uri="{BB962C8B-B14F-4D97-AF65-F5344CB8AC3E}">
        <p14:creationId xmlns:p14="http://schemas.microsoft.com/office/powerpoint/2010/main" val="235747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ACD7B-B378-49D2-94AF-98F998964D1E}"/>
              </a:ext>
            </a:extLst>
          </p:cNvPr>
          <p:cNvSpPr>
            <a:spLocks noGrp="1"/>
          </p:cNvSpPr>
          <p:nvPr>
            <p:ph type="title"/>
          </p:nvPr>
        </p:nvSpPr>
        <p:spPr/>
        <p:txBody>
          <a:bodyPr/>
          <a:lstStyle/>
          <a:p>
            <a:r>
              <a:rPr lang="en-US" dirty="0"/>
              <a:t>Access Azure AD using Graph API</a:t>
            </a:r>
          </a:p>
        </p:txBody>
      </p:sp>
      <p:sp>
        <p:nvSpPr>
          <p:cNvPr id="3" name="Content Placeholder 2">
            <a:extLst>
              <a:ext uri="{FF2B5EF4-FFF2-40B4-BE49-F238E27FC236}">
                <a16:creationId xmlns:a16="http://schemas.microsoft.com/office/drawing/2014/main" id="{F1AFAA6E-885B-49BC-8374-CD4C611052D9}"/>
              </a:ext>
            </a:extLst>
          </p:cNvPr>
          <p:cNvSpPr>
            <a:spLocks noGrp="1"/>
          </p:cNvSpPr>
          <p:nvPr>
            <p:ph idx="1"/>
          </p:nvPr>
        </p:nvSpPr>
        <p:spPr/>
        <p:txBody>
          <a:bodyPr>
            <a:normAutofit lnSpcReduction="10000"/>
          </a:bodyPr>
          <a:lstStyle/>
          <a:p>
            <a:pPr marL="0" indent="0">
              <a:buNone/>
            </a:pPr>
            <a:r>
              <a:rPr lang="en-US" dirty="0"/>
              <a:t>REST API endpoints (OData 3.0 compliant)</a:t>
            </a:r>
          </a:p>
          <a:p>
            <a:pPr marL="0" indent="0">
              <a:buNone/>
            </a:pPr>
            <a:r>
              <a:rPr lang="en-US" dirty="0"/>
              <a:t>Supports common CRUD operations:</a:t>
            </a:r>
          </a:p>
          <a:p>
            <a:pPr marL="0" indent="0">
              <a:buNone/>
            </a:pPr>
            <a:r>
              <a:rPr lang="en-US" dirty="0"/>
              <a:t>    Create a new user in a directory</a:t>
            </a:r>
          </a:p>
          <a:p>
            <a:pPr marL="0" indent="0">
              <a:buNone/>
            </a:pPr>
            <a:r>
              <a:rPr lang="en-US" dirty="0"/>
              <a:t>    Get a user’s detailed properties</a:t>
            </a:r>
          </a:p>
          <a:p>
            <a:pPr marL="0" indent="0">
              <a:buNone/>
            </a:pPr>
            <a:r>
              <a:rPr lang="en-US" dirty="0"/>
              <a:t>    Update a user’s properties</a:t>
            </a:r>
          </a:p>
          <a:p>
            <a:pPr marL="0" indent="0">
              <a:buNone/>
            </a:pPr>
            <a:r>
              <a:rPr lang="en-US" dirty="0"/>
              <a:t>    Check a user’s group membership for role-based access</a:t>
            </a:r>
          </a:p>
          <a:p>
            <a:pPr marL="0" indent="0">
              <a:buNone/>
            </a:pPr>
            <a:r>
              <a:rPr lang="en-US" dirty="0"/>
              <a:t>    Disable a user’s account or delete it entirely</a:t>
            </a:r>
          </a:p>
          <a:p>
            <a:pPr marL="0" indent="0">
              <a:buNone/>
            </a:pPr>
            <a:endParaRPr lang="en-US" dirty="0"/>
          </a:p>
          <a:p>
            <a:pPr marL="0" indent="0">
              <a:buNone/>
            </a:pPr>
            <a:r>
              <a:rPr lang="en-US" dirty="0"/>
              <a:t>NOTE: </a:t>
            </a:r>
            <a:r>
              <a:rPr lang="en-US" b="1" dirty="0">
                <a:solidFill>
                  <a:schemeClr val="accent1">
                    <a:lumMod val="75000"/>
                  </a:schemeClr>
                </a:solidFill>
              </a:rPr>
              <a:t>Microsoft Graph</a:t>
            </a:r>
            <a:r>
              <a:rPr lang="en-US" dirty="0"/>
              <a:t> is the next up and coming way to do this</a:t>
            </a:r>
          </a:p>
        </p:txBody>
      </p:sp>
    </p:spTree>
    <p:extLst>
      <p:ext uri="{BB962C8B-B14F-4D97-AF65-F5344CB8AC3E}">
        <p14:creationId xmlns:p14="http://schemas.microsoft.com/office/powerpoint/2010/main" val="4450218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56839-E2F9-4BC5-969F-0E2EE6BD4FF3}"/>
              </a:ext>
            </a:extLst>
          </p:cNvPr>
          <p:cNvSpPr>
            <a:spLocks noGrp="1"/>
          </p:cNvSpPr>
          <p:nvPr>
            <p:ph type="title"/>
          </p:nvPr>
        </p:nvSpPr>
        <p:spPr/>
        <p:txBody>
          <a:bodyPr/>
          <a:lstStyle/>
          <a:p>
            <a:r>
              <a:rPr lang="en-US" dirty="0"/>
              <a:t>Steps to using Graph API</a:t>
            </a:r>
          </a:p>
        </p:txBody>
      </p:sp>
      <p:sp>
        <p:nvSpPr>
          <p:cNvPr id="3" name="Content Placeholder 2">
            <a:extLst>
              <a:ext uri="{FF2B5EF4-FFF2-40B4-BE49-F238E27FC236}">
                <a16:creationId xmlns:a16="http://schemas.microsoft.com/office/drawing/2014/main" id="{AFC0DF39-09DF-4452-A558-3B0DC406078A}"/>
              </a:ext>
            </a:extLst>
          </p:cNvPr>
          <p:cNvSpPr>
            <a:spLocks noGrp="1"/>
          </p:cNvSpPr>
          <p:nvPr>
            <p:ph idx="1"/>
          </p:nvPr>
        </p:nvSpPr>
        <p:spPr>
          <a:xfrm>
            <a:off x="838200" y="1825625"/>
            <a:ext cx="10515600" cy="2700655"/>
          </a:xfrm>
        </p:spPr>
        <p:txBody>
          <a:bodyPr/>
          <a:lstStyle/>
          <a:p>
            <a:pPr marL="0" indent="0">
              <a:buNone/>
            </a:pPr>
            <a:r>
              <a:rPr lang="en-US" dirty="0"/>
              <a:t>Three steps to accessing Microsoft Graph API</a:t>
            </a:r>
          </a:p>
          <a:p>
            <a:pPr marL="514350" indent="-514350">
              <a:buAutoNum type="arabicPeriod"/>
            </a:pPr>
            <a:r>
              <a:rPr lang="en-US" dirty="0"/>
              <a:t>Add application with a client secret</a:t>
            </a:r>
          </a:p>
          <a:p>
            <a:pPr marL="514350" indent="-514350">
              <a:buAutoNum type="arabicPeriod"/>
            </a:pPr>
            <a:r>
              <a:rPr lang="en-US" dirty="0"/>
              <a:t>Use secret and other info to authenticate to Graph API and get token</a:t>
            </a:r>
          </a:p>
          <a:p>
            <a:pPr marL="514350" indent="-514350">
              <a:buAutoNum type="arabicPeriod"/>
            </a:pPr>
            <a:r>
              <a:rPr lang="en-US" dirty="0"/>
              <a:t>Use returned token to make requests to the API endpoint</a:t>
            </a:r>
          </a:p>
          <a:p>
            <a:pPr marL="0" indent="0">
              <a:buNone/>
            </a:pPr>
            <a:endParaRPr lang="en-US" dirty="0"/>
          </a:p>
          <a:p>
            <a:endParaRPr lang="en-US" dirty="0"/>
          </a:p>
        </p:txBody>
      </p:sp>
      <p:sp>
        <p:nvSpPr>
          <p:cNvPr id="4" name="TextBox 3">
            <a:extLst>
              <a:ext uri="{FF2B5EF4-FFF2-40B4-BE49-F238E27FC236}">
                <a16:creationId xmlns:a16="http://schemas.microsoft.com/office/drawing/2014/main" id="{55C5917B-C587-44A2-9808-E70700A05A3A}"/>
              </a:ext>
            </a:extLst>
          </p:cNvPr>
          <p:cNvSpPr txBox="1"/>
          <p:nvPr/>
        </p:nvSpPr>
        <p:spPr>
          <a:xfrm>
            <a:off x="97155" y="5063490"/>
            <a:ext cx="11997690" cy="738664"/>
          </a:xfrm>
          <a:prstGeom prst="rect">
            <a:avLst/>
          </a:prstGeom>
          <a:solidFill>
            <a:schemeClr val="tx2">
              <a:lumMod val="20000"/>
              <a:lumOff val="80000"/>
              <a:alpha val="0"/>
            </a:schemeClr>
          </a:solidFill>
        </p:spPr>
        <p:txBody>
          <a:bodyPr wrap="square" rtlCol="0">
            <a:spAutoFit/>
          </a:bodyPr>
          <a:lstStyle/>
          <a:p>
            <a:r>
              <a:rPr lang="en-US" sz="2400" dirty="0">
                <a:latin typeface="Courier New" panose="02070309020205020404" pitchFamily="49" charset="0"/>
                <a:cs typeface="Courier New" panose="02070309020205020404" pitchFamily="49" charset="0"/>
              </a:rPr>
              <a:t>https://graph.windows.net/{tenantId}/{resourcePath}?{apiVersion}</a:t>
            </a:r>
          </a:p>
          <a:p>
            <a:endParaRPr lang="en-US" dirty="0"/>
          </a:p>
        </p:txBody>
      </p:sp>
    </p:spTree>
    <p:extLst>
      <p:ext uri="{BB962C8B-B14F-4D97-AF65-F5344CB8AC3E}">
        <p14:creationId xmlns:p14="http://schemas.microsoft.com/office/powerpoint/2010/main" val="1145103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Which of the following are needed to interact with the Graph API?</a:t>
            </a:r>
          </a:p>
        </p:txBody>
      </p:sp>
      <p:sp>
        <p:nvSpPr>
          <p:cNvPr id="5" name="Content Placeholder 4"/>
          <p:cNvSpPr>
            <a:spLocks noGrp="1"/>
          </p:cNvSpPr>
          <p:nvPr>
            <p:ph idx="1"/>
          </p:nvPr>
        </p:nvSpPr>
        <p:spPr/>
        <p:txBody>
          <a:bodyPr/>
          <a:lstStyle/>
          <a:p>
            <a:r>
              <a:rPr lang="en-US" dirty="0"/>
              <a:t>Access Token</a:t>
            </a:r>
          </a:p>
          <a:p>
            <a:r>
              <a:rPr lang="en-US" dirty="0"/>
              <a:t>The Azure AD Application Key</a:t>
            </a:r>
          </a:p>
          <a:p>
            <a:r>
              <a:rPr lang="en-US" dirty="0"/>
              <a:t>The Azure AD Tenant ID</a:t>
            </a:r>
          </a:p>
          <a:p>
            <a:r>
              <a:rPr lang="en-US" dirty="0"/>
              <a:t>Refresh Token</a:t>
            </a:r>
          </a:p>
          <a:p>
            <a:endParaRPr lang="en-US" dirty="0"/>
          </a:p>
          <a:p>
            <a:endParaRPr lang="en-US" dirty="0"/>
          </a:p>
        </p:txBody>
      </p:sp>
    </p:spTree>
    <p:extLst>
      <p:ext uri="{BB962C8B-B14F-4D97-AF65-F5344CB8AC3E}">
        <p14:creationId xmlns:p14="http://schemas.microsoft.com/office/powerpoint/2010/main" val="2895241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Which of the following are needed to interact with the Graph API?</a:t>
            </a:r>
          </a:p>
        </p:txBody>
      </p:sp>
      <p:sp>
        <p:nvSpPr>
          <p:cNvPr id="5" name="Content Placeholder 4"/>
          <p:cNvSpPr>
            <a:spLocks noGrp="1"/>
          </p:cNvSpPr>
          <p:nvPr>
            <p:ph idx="1"/>
          </p:nvPr>
        </p:nvSpPr>
        <p:spPr/>
        <p:txBody>
          <a:bodyPr/>
          <a:lstStyle/>
          <a:p>
            <a:r>
              <a:rPr lang="en-US" dirty="0"/>
              <a:t>Access Token</a:t>
            </a:r>
          </a:p>
          <a:p>
            <a:r>
              <a:rPr lang="en-US" dirty="0"/>
              <a:t>The Azure AD Application Key</a:t>
            </a:r>
          </a:p>
          <a:p>
            <a:r>
              <a:rPr lang="en-US" dirty="0"/>
              <a:t>The Azure AD Tenant ID</a:t>
            </a:r>
          </a:p>
          <a:p>
            <a:endParaRPr lang="en-US" dirty="0"/>
          </a:p>
        </p:txBody>
      </p:sp>
    </p:spTree>
    <p:extLst>
      <p:ext uri="{BB962C8B-B14F-4D97-AF65-F5344CB8AC3E}">
        <p14:creationId xmlns:p14="http://schemas.microsoft.com/office/powerpoint/2010/main" val="1710132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2492-37F7-4FA9-BF82-E5D21ECC6E89}"/>
              </a:ext>
            </a:extLst>
          </p:cNvPr>
          <p:cNvSpPr>
            <a:spLocks noGrp="1"/>
          </p:cNvSpPr>
          <p:nvPr>
            <p:ph type="title"/>
          </p:nvPr>
        </p:nvSpPr>
        <p:spPr/>
        <p:txBody>
          <a:bodyPr/>
          <a:lstStyle/>
          <a:p>
            <a:r>
              <a:rPr lang="en-US" dirty="0"/>
              <a:t>OAuth 2.0 and </a:t>
            </a:r>
            <a:r>
              <a:rPr lang="en-US" dirty="0" err="1"/>
              <a:t>OpenID</a:t>
            </a:r>
            <a:r>
              <a:rPr lang="en-US" dirty="0"/>
              <a:t> Connect</a:t>
            </a:r>
          </a:p>
        </p:txBody>
      </p:sp>
      <p:sp>
        <p:nvSpPr>
          <p:cNvPr id="4" name="Content Placeholder 3"/>
          <p:cNvSpPr>
            <a:spLocks noGrp="1"/>
          </p:cNvSpPr>
          <p:nvPr>
            <p:ph idx="1"/>
          </p:nvPr>
        </p:nvSpPr>
        <p:spPr/>
        <p:txBody>
          <a:bodyPr/>
          <a:lstStyle/>
          <a:p>
            <a:pPr marL="171450" indent="-171450">
              <a:buFont typeface="Arial"/>
              <a:buChar char="•"/>
            </a:pPr>
            <a:r>
              <a:rPr lang="en-US" dirty="0"/>
              <a:t>OAuth 2.0</a:t>
            </a:r>
          </a:p>
          <a:p>
            <a:pPr marL="628650" lvl="1" indent="-171450">
              <a:buFont typeface="Arial"/>
              <a:buChar char="•"/>
            </a:pPr>
            <a:r>
              <a:rPr lang="en-US" dirty="0"/>
              <a:t>Open standard for authorization</a:t>
            </a:r>
          </a:p>
          <a:p>
            <a:pPr marL="628650" lvl="1" indent="-171450">
              <a:buFont typeface="Arial"/>
              <a:buChar char="•"/>
            </a:pPr>
            <a:r>
              <a:rPr lang="en-US" dirty="0"/>
              <a:t>Implemented as an authorization protocol versus an authentication protocol</a:t>
            </a:r>
          </a:p>
          <a:p>
            <a:pPr marL="628650" lvl="1" indent="-171450">
              <a:buFont typeface="Arial"/>
              <a:buChar char="•"/>
            </a:pPr>
            <a:r>
              <a:rPr lang="en-US" dirty="0"/>
              <a:t>Focused on what resources you have access to</a:t>
            </a:r>
          </a:p>
          <a:p>
            <a:pPr marL="171450" indent="-171450">
              <a:buFont typeface="Arial"/>
              <a:buChar char="•"/>
            </a:pPr>
            <a:r>
              <a:rPr lang="en-US" dirty="0" err="1"/>
              <a:t>OpenID</a:t>
            </a:r>
            <a:r>
              <a:rPr lang="en-US" dirty="0"/>
              <a:t> Connect</a:t>
            </a:r>
          </a:p>
          <a:p>
            <a:pPr marL="628650" lvl="1" indent="-171450">
              <a:buFont typeface="Arial"/>
              <a:buChar char="•"/>
            </a:pPr>
            <a:r>
              <a:rPr lang="en-US" dirty="0"/>
              <a:t>Extends the OAuth 2.0 authorization protocol to use as an authentication protocol</a:t>
            </a:r>
          </a:p>
          <a:p>
            <a:pPr marL="628650" lvl="1" indent="-171450">
              <a:buFont typeface="Arial"/>
              <a:buChar char="•"/>
            </a:pPr>
            <a:r>
              <a:rPr lang="en-US" dirty="0"/>
              <a:t>Enables SSO with </a:t>
            </a:r>
            <a:r>
              <a:rPr lang="en-US" dirty="0" err="1"/>
              <a:t>Oauth</a:t>
            </a:r>
            <a:endParaRPr lang="en-US" dirty="0"/>
          </a:p>
          <a:p>
            <a:pPr marL="628650" lvl="1" indent="-171450">
              <a:buFont typeface="Arial"/>
              <a:buChar char="•"/>
            </a:pPr>
            <a:r>
              <a:rPr lang="en-US" dirty="0"/>
              <a:t>Recommended for web applications hosted on a server and accessed via a browser</a:t>
            </a:r>
          </a:p>
          <a:p>
            <a:endParaRPr lang="en-US" dirty="0"/>
          </a:p>
        </p:txBody>
      </p:sp>
      <p:sp>
        <p:nvSpPr>
          <p:cNvPr id="5" name="Rectangle 4"/>
          <p:cNvSpPr/>
          <p:nvPr/>
        </p:nvSpPr>
        <p:spPr>
          <a:xfrm>
            <a:off x="1400350" y="6117657"/>
            <a:ext cx="9509353" cy="369332"/>
          </a:xfrm>
          <a:prstGeom prst="rect">
            <a:avLst/>
          </a:prstGeom>
        </p:spPr>
        <p:txBody>
          <a:bodyPr wrap="square">
            <a:spAutoFit/>
          </a:bodyPr>
          <a:lstStyle/>
          <a:p>
            <a:r>
              <a:rPr lang="en-US" b="1" dirty="0">
                <a:solidFill>
                  <a:schemeClr val="accent1">
                    <a:lumMod val="75000"/>
                  </a:schemeClr>
                </a:solidFill>
              </a:rPr>
              <a:t>https://</a:t>
            </a:r>
            <a:r>
              <a:rPr lang="en-US" b="1" dirty="0" err="1">
                <a:solidFill>
                  <a:schemeClr val="accent1">
                    <a:lumMod val="75000"/>
                  </a:schemeClr>
                </a:solidFill>
              </a:rPr>
              <a:t>docs.microsoft.com</a:t>
            </a:r>
            <a:r>
              <a:rPr lang="en-US" b="1" dirty="0">
                <a:solidFill>
                  <a:schemeClr val="accent1">
                    <a:lumMod val="75000"/>
                  </a:schemeClr>
                </a:solidFill>
              </a:rPr>
              <a:t>/en-us/azure/active-directory/develop/active-directory-v2-protocols</a:t>
            </a:r>
          </a:p>
        </p:txBody>
      </p:sp>
    </p:spTree>
    <p:extLst>
      <p:ext uri="{BB962C8B-B14F-4D97-AF65-F5344CB8AC3E}">
        <p14:creationId xmlns:p14="http://schemas.microsoft.com/office/powerpoint/2010/main" val="1737885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0BC31-EFB3-408F-B1B4-0F4EF10535E5}"/>
              </a:ext>
            </a:extLst>
          </p:cNvPr>
          <p:cNvSpPr>
            <a:spLocks noGrp="1"/>
          </p:cNvSpPr>
          <p:nvPr>
            <p:ph type="title"/>
          </p:nvPr>
        </p:nvSpPr>
        <p:spPr/>
        <p:txBody>
          <a:bodyPr/>
          <a:lstStyle/>
          <a:p>
            <a:r>
              <a:rPr lang="en-US" dirty="0" err="1"/>
              <a:t>Auth</a:t>
            </a:r>
            <a:r>
              <a:rPr lang="en-US" dirty="0"/>
              <a:t>* Terms</a:t>
            </a:r>
          </a:p>
        </p:txBody>
      </p:sp>
      <p:sp>
        <p:nvSpPr>
          <p:cNvPr id="4" name="TextBox 3">
            <a:extLst>
              <a:ext uri="{FF2B5EF4-FFF2-40B4-BE49-F238E27FC236}">
                <a16:creationId xmlns:a16="http://schemas.microsoft.com/office/drawing/2014/main" id="{3F7D9CE6-20A4-44C3-BAE9-2FC45834F38B}"/>
              </a:ext>
            </a:extLst>
          </p:cNvPr>
          <p:cNvSpPr txBox="1"/>
          <p:nvPr/>
        </p:nvSpPr>
        <p:spPr>
          <a:xfrm>
            <a:off x="838200" y="1279952"/>
            <a:ext cx="5006409" cy="4801314"/>
          </a:xfrm>
          <a:prstGeom prst="rect">
            <a:avLst/>
          </a:prstGeom>
          <a:noFill/>
        </p:spPr>
        <p:txBody>
          <a:bodyPr wrap="square" rtlCol="0">
            <a:spAutoFit/>
          </a:bodyPr>
          <a:lstStyle/>
          <a:p>
            <a:r>
              <a:rPr lang="en-US" b="1" dirty="0"/>
              <a:t>client</a:t>
            </a:r>
            <a:r>
              <a:rPr lang="en-US" dirty="0"/>
              <a:t> refers to the mobile app, web app, etc. that wants to access a resource</a:t>
            </a:r>
          </a:p>
          <a:p>
            <a:endParaRPr lang="en-US" b="1" dirty="0"/>
          </a:p>
          <a:p>
            <a:r>
              <a:rPr lang="en-US" b="1" dirty="0"/>
              <a:t>resource owner </a:t>
            </a:r>
            <a:r>
              <a:rPr lang="en-US" dirty="0"/>
              <a:t> has control of resources that are being secured</a:t>
            </a:r>
            <a:endParaRPr lang="en-US" b="1" dirty="0"/>
          </a:p>
          <a:p>
            <a:endParaRPr lang="en-US" b="1" dirty="0"/>
          </a:p>
          <a:p>
            <a:r>
              <a:rPr lang="en-US" b="1" dirty="0"/>
              <a:t>security token</a:t>
            </a:r>
            <a:r>
              <a:rPr lang="en-US" dirty="0"/>
              <a:t> is a collection of claims.  It is often digitally signed, encrypted, and transferred through secured channels to ensure its conﬁdentiality, integrity, and authenticity (aka </a:t>
            </a:r>
            <a:r>
              <a:rPr lang="en-US" b="1" dirty="0"/>
              <a:t>access token</a:t>
            </a:r>
            <a:r>
              <a:rPr lang="en-US" dirty="0"/>
              <a:t>)</a:t>
            </a:r>
          </a:p>
          <a:p>
            <a:endParaRPr lang="en-US" b="1" dirty="0"/>
          </a:p>
          <a:p>
            <a:r>
              <a:rPr lang="en-US" b="1" dirty="0"/>
              <a:t>service provider</a:t>
            </a:r>
            <a:r>
              <a:rPr lang="en-US" dirty="0"/>
              <a:t> provides requested services (aka </a:t>
            </a:r>
            <a:r>
              <a:rPr lang="en-US" b="1" dirty="0"/>
              <a:t>relying party</a:t>
            </a:r>
            <a:r>
              <a:rPr lang="en-US" dirty="0"/>
              <a:t>)</a:t>
            </a:r>
          </a:p>
          <a:p>
            <a:endParaRPr lang="en-US" dirty="0"/>
          </a:p>
          <a:p>
            <a:r>
              <a:rPr lang="en-US" b="1" dirty="0"/>
              <a:t>identity provider</a:t>
            </a:r>
            <a:r>
              <a:rPr lang="en-US" dirty="0"/>
              <a:t> authenticates entities and issues security tokens to relying parties (aka </a:t>
            </a:r>
            <a:r>
              <a:rPr lang="en-US" b="1" dirty="0"/>
              <a:t>security token service </a:t>
            </a:r>
            <a:r>
              <a:rPr lang="en-US" dirty="0"/>
              <a:t>STS or </a:t>
            </a:r>
            <a:r>
              <a:rPr lang="en-US" b="1" dirty="0"/>
              <a:t>authorization server</a:t>
            </a:r>
            <a:r>
              <a:rPr lang="en-US" dirty="0"/>
              <a:t> AS)</a:t>
            </a:r>
          </a:p>
        </p:txBody>
      </p:sp>
      <p:sp>
        <p:nvSpPr>
          <p:cNvPr id="7" name="TextBox 6">
            <a:extLst>
              <a:ext uri="{FF2B5EF4-FFF2-40B4-BE49-F238E27FC236}">
                <a16:creationId xmlns:a16="http://schemas.microsoft.com/office/drawing/2014/main" id="{4A3CA7C4-B0AC-4649-92F8-539D5A8114A5}"/>
              </a:ext>
            </a:extLst>
          </p:cNvPr>
          <p:cNvSpPr txBox="1"/>
          <p:nvPr/>
        </p:nvSpPr>
        <p:spPr>
          <a:xfrm>
            <a:off x="5844609" y="1279952"/>
            <a:ext cx="5394131" cy="5078313"/>
          </a:xfrm>
          <a:prstGeom prst="rect">
            <a:avLst/>
          </a:prstGeom>
          <a:noFill/>
        </p:spPr>
        <p:txBody>
          <a:bodyPr wrap="square" rtlCol="0">
            <a:spAutoFit/>
          </a:bodyPr>
          <a:lstStyle/>
          <a:p>
            <a:r>
              <a:rPr lang="en-US" b="1" dirty="0"/>
              <a:t>authentication</a:t>
            </a:r>
            <a:r>
              <a:rPr lang="en-US" dirty="0"/>
              <a:t> is to verify if an entity is  indeed what it claims to be</a:t>
            </a:r>
          </a:p>
          <a:p>
            <a:endParaRPr lang="en-US" b="1" dirty="0"/>
          </a:p>
          <a:p>
            <a:r>
              <a:rPr lang="en-US" b="1" dirty="0"/>
              <a:t>authorization</a:t>
            </a:r>
            <a:r>
              <a:rPr lang="en-US" dirty="0"/>
              <a:t> is the process of determining whether an authenticated user has access to certain functionalities provided by the service provider</a:t>
            </a:r>
          </a:p>
          <a:p>
            <a:endParaRPr lang="en-US" b="1" dirty="0"/>
          </a:p>
          <a:p>
            <a:r>
              <a:rPr lang="en-US" b="1" dirty="0"/>
              <a:t>claim</a:t>
            </a:r>
            <a:r>
              <a:rPr lang="en-US" dirty="0"/>
              <a:t> is an assertion made on an attribute of an entity (think property or descriptor or attribute)</a:t>
            </a:r>
          </a:p>
          <a:p>
            <a:endParaRPr lang="en-US" b="1" dirty="0"/>
          </a:p>
          <a:p>
            <a:r>
              <a:rPr lang="en-US" b="1" dirty="0"/>
              <a:t>refresh token </a:t>
            </a:r>
            <a:r>
              <a:rPr lang="en-US" dirty="0"/>
              <a:t>is optionally issued with the access token and is a longer lasting credential (than the access token) solely used to request additional access tokens.</a:t>
            </a:r>
          </a:p>
          <a:p>
            <a:endParaRPr lang="en-US" dirty="0"/>
          </a:p>
          <a:p>
            <a:r>
              <a:rPr lang="en-US" b="1" dirty="0"/>
              <a:t>identity token or id token </a:t>
            </a:r>
            <a:r>
              <a:rPr lang="en-US" dirty="0"/>
              <a:t>is OpenID’s extension to OAuth 2.  The structure is similar to the access token, but indicates user authentication -not authorization. (aka </a:t>
            </a:r>
            <a:r>
              <a:rPr lang="en-US" b="1" dirty="0"/>
              <a:t>authorization token</a:t>
            </a:r>
            <a:r>
              <a:rPr lang="en-US" dirty="0"/>
              <a:t>)</a:t>
            </a:r>
            <a:endParaRPr lang="en-US" b="1" dirty="0"/>
          </a:p>
        </p:txBody>
      </p:sp>
    </p:spTree>
    <p:extLst>
      <p:ext uri="{BB962C8B-B14F-4D97-AF65-F5344CB8AC3E}">
        <p14:creationId xmlns:p14="http://schemas.microsoft.com/office/powerpoint/2010/main" val="136733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effectLst>
            <a:outerShdw blurRad="50800" dist="38100" dir="13500000" algn="br" rotWithShape="0">
              <a:prstClr val="black">
                <a:alpha val="40000"/>
              </a:prstClr>
            </a:outerShdw>
          </a:effectLst>
        </p:spPr>
        <p:txBody>
          <a:bodyPr>
            <a:normAutofit/>
          </a:bodyPr>
          <a:lstStyle/>
          <a:p>
            <a:r>
              <a:rPr lang="en-US" sz="4313" dirty="0"/>
              <a:t>Securing Resources</a:t>
            </a:r>
          </a:p>
        </p:txBody>
      </p:sp>
      <p:graphicFrame>
        <p:nvGraphicFramePr>
          <p:cNvPr id="32" name="Diagram 31"/>
          <p:cNvGraphicFramePr/>
          <p:nvPr>
            <p:extLst>
              <p:ext uri="{D42A27DB-BD31-4B8C-83A1-F6EECF244321}">
                <p14:modId xmlns:p14="http://schemas.microsoft.com/office/powerpoint/2010/main" val="809478912"/>
              </p:ext>
            </p:extLst>
          </p:nvPr>
        </p:nvGraphicFramePr>
        <p:xfrm>
          <a:off x="-859879" y="1496135"/>
          <a:ext cx="5382894" cy="4930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74497" y="1496135"/>
            <a:ext cx="8057681" cy="4930336"/>
          </a:xfrm>
          <a:prstGeom prst="rect">
            <a:avLst/>
          </a:prstGeom>
        </p:spPr>
      </p:pic>
    </p:spTree>
    <p:extLst>
      <p:ext uri="{BB962C8B-B14F-4D97-AF65-F5344CB8AC3E}">
        <p14:creationId xmlns:p14="http://schemas.microsoft.com/office/powerpoint/2010/main" val="2328261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2492-37F7-4FA9-BF82-E5D21ECC6E89}"/>
              </a:ext>
            </a:extLst>
          </p:cNvPr>
          <p:cNvSpPr>
            <a:spLocks noGrp="1"/>
          </p:cNvSpPr>
          <p:nvPr>
            <p:ph type="title"/>
          </p:nvPr>
        </p:nvSpPr>
        <p:spPr/>
        <p:txBody>
          <a:bodyPr/>
          <a:lstStyle/>
          <a:p>
            <a:r>
              <a:rPr lang="en-US" dirty="0"/>
              <a:t>Important OAuth Flows</a:t>
            </a:r>
          </a:p>
        </p:txBody>
      </p:sp>
      <p:sp>
        <p:nvSpPr>
          <p:cNvPr id="3" name="Content Placeholder 2">
            <a:extLst>
              <a:ext uri="{FF2B5EF4-FFF2-40B4-BE49-F238E27FC236}">
                <a16:creationId xmlns:a16="http://schemas.microsoft.com/office/drawing/2014/main" id="{4991A86A-CBE1-401B-AE0D-A6807A25492F}"/>
              </a:ext>
            </a:extLst>
          </p:cNvPr>
          <p:cNvSpPr>
            <a:spLocks noGrp="1"/>
          </p:cNvSpPr>
          <p:nvPr>
            <p:ph idx="1"/>
          </p:nvPr>
        </p:nvSpPr>
        <p:spPr>
          <a:xfrm>
            <a:off x="838200" y="1825624"/>
            <a:ext cx="10515600" cy="3937537"/>
          </a:xfrm>
        </p:spPr>
        <p:txBody>
          <a:bodyPr>
            <a:normAutofit fontScale="92500" lnSpcReduction="10000"/>
          </a:bodyPr>
          <a:lstStyle/>
          <a:p>
            <a:pPr marL="0" indent="0">
              <a:buNone/>
            </a:pPr>
            <a:r>
              <a:rPr lang="en-US" dirty="0"/>
              <a:t>Authorization Code Flow</a:t>
            </a:r>
          </a:p>
          <a:p>
            <a:pPr marL="0" indent="0">
              <a:buNone/>
            </a:pPr>
            <a:r>
              <a:rPr lang="en-US" sz="2000" dirty="0"/>
              <a:t>The Authorization Code Flow returns an Authorization Code to the Client, which can then exchange it for an ID Token and an Access Token directly.</a:t>
            </a:r>
          </a:p>
          <a:p>
            <a:pPr marL="0" indent="0">
              <a:buNone/>
            </a:pPr>
            <a:endParaRPr lang="en-US" sz="2000" dirty="0"/>
          </a:p>
          <a:p>
            <a:pPr marL="0" indent="0">
              <a:buNone/>
            </a:pPr>
            <a:r>
              <a:rPr lang="en-US" dirty="0"/>
              <a:t>Implicit Flow</a:t>
            </a:r>
          </a:p>
          <a:p>
            <a:pPr marL="0" indent="0">
              <a:buNone/>
            </a:pPr>
            <a:r>
              <a:rPr lang="en-US" sz="2000" dirty="0"/>
              <a:t>The Implicit Flow is mainly used by Clients implemented in a browser using a scripting language. The Access Token and ID Token are returned directly to the Client.</a:t>
            </a:r>
          </a:p>
          <a:p>
            <a:pPr marL="0" indent="0">
              <a:buNone/>
            </a:pPr>
            <a:endParaRPr lang="en-US" sz="2000" dirty="0"/>
          </a:p>
          <a:p>
            <a:pPr marL="0" indent="0">
              <a:buNone/>
            </a:pPr>
            <a:r>
              <a:rPr lang="en-US" dirty="0"/>
              <a:t>Hybrid Flow</a:t>
            </a:r>
          </a:p>
          <a:p>
            <a:pPr marL="0" indent="0">
              <a:buNone/>
            </a:pPr>
            <a:r>
              <a:rPr lang="en-US" sz="2000" dirty="0"/>
              <a:t>The Hybrid Flow, some tokens are returned from the Authorization Endpoint and others are returned from the Token Endpoint.</a:t>
            </a:r>
          </a:p>
        </p:txBody>
      </p:sp>
      <p:sp>
        <p:nvSpPr>
          <p:cNvPr id="5" name="Rectangle 4"/>
          <p:cNvSpPr/>
          <p:nvPr/>
        </p:nvSpPr>
        <p:spPr>
          <a:xfrm>
            <a:off x="1172386" y="6270057"/>
            <a:ext cx="10258377" cy="369332"/>
          </a:xfrm>
          <a:prstGeom prst="rect">
            <a:avLst/>
          </a:prstGeom>
        </p:spPr>
        <p:txBody>
          <a:bodyPr wrap="square">
            <a:spAutoFit/>
          </a:bodyPr>
          <a:lstStyle/>
          <a:p>
            <a:r>
              <a:rPr lang="en-US" b="1" dirty="0">
                <a:solidFill>
                  <a:schemeClr val="accent1">
                    <a:lumMod val="75000"/>
                  </a:schemeClr>
                </a:solidFill>
              </a:rPr>
              <a:t>https://</a:t>
            </a:r>
            <a:r>
              <a:rPr lang="en-US" b="1" dirty="0" err="1">
                <a:solidFill>
                  <a:schemeClr val="accent1">
                    <a:lumMod val="75000"/>
                  </a:schemeClr>
                </a:solidFill>
              </a:rPr>
              <a:t>docs.microsoft.com</a:t>
            </a:r>
            <a:r>
              <a:rPr lang="en-US" b="1" dirty="0">
                <a:solidFill>
                  <a:schemeClr val="accent1">
                    <a:lumMod val="75000"/>
                  </a:schemeClr>
                </a:solidFill>
              </a:rPr>
              <a:t>/en-us/azure/active-directory/develop/active-directory-v2-protocols-implicit</a:t>
            </a:r>
          </a:p>
        </p:txBody>
      </p:sp>
    </p:spTree>
    <p:extLst>
      <p:ext uri="{BB962C8B-B14F-4D97-AF65-F5344CB8AC3E}">
        <p14:creationId xmlns:p14="http://schemas.microsoft.com/office/powerpoint/2010/main" val="2282929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Authorization Code Flow</a:t>
            </a:r>
          </a:p>
        </p:txBody>
      </p:sp>
      <p:pic>
        <p:nvPicPr>
          <p:cNvPr id="4" name="Content Placeholder 3"/>
          <p:cNvPicPr>
            <a:picLocks noGrp="1" noChangeAspect="1"/>
          </p:cNvPicPr>
          <p:nvPr>
            <p:ph idx="1"/>
          </p:nvPr>
        </p:nvPicPr>
        <p:blipFill>
          <a:blip r:embed="rId3"/>
          <a:stretch>
            <a:fillRect/>
          </a:stretch>
        </p:blipFill>
        <p:spPr>
          <a:xfrm>
            <a:off x="3210640" y="1825625"/>
            <a:ext cx="5770720" cy="4351338"/>
          </a:xfrm>
          <a:prstGeom prst="rect">
            <a:avLst/>
          </a:prstGeom>
        </p:spPr>
      </p:pic>
    </p:spTree>
    <p:extLst>
      <p:ext uri="{BB962C8B-B14F-4D97-AF65-F5344CB8AC3E}">
        <p14:creationId xmlns:p14="http://schemas.microsoft.com/office/powerpoint/2010/main" val="11152554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Implicit Flow</a:t>
            </a:r>
          </a:p>
        </p:txBody>
      </p:sp>
      <p:pic>
        <p:nvPicPr>
          <p:cNvPr id="4" name="Content Placeholder 3"/>
          <p:cNvPicPr>
            <a:picLocks noGrp="1" noChangeAspect="1"/>
          </p:cNvPicPr>
          <p:nvPr>
            <p:ph idx="1"/>
          </p:nvPr>
        </p:nvPicPr>
        <p:blipFill>
          <a:blip r:embed="rId3"/>
          <a:stretch>
            <a:fillRect/>
          </a:stretch>
        </p:blipFill>
        <p:spPr>
          <a:xfrm>
            <a:off x="1657417" y="1825625"/>
            <a:ext cx="8877165" cy="4351338"/>
          </a:xfrm>
          <a:prstGeom prst="rect">
            <a:avLst/>
          </a:prstGeom>
        </p:spPr>
      </p:pic>
    </p:spTree>
    <p:extLst>
      <p:ext uri="{BB962C8B-B14F-4D97-AF65-F5344CB8AC3E}">
        <p14:creationId xmlns:p14="http://schemas.microsoft.com/office/powerpoint/2010/main" val="11960322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6DA87-D9B5-411E-BB7B-13AA1D6D8C86}"/>
              </a:ext>
            </a:extLst>
          </p:cNvPr>
          <p:cNvSpPr>
            <a:spLocks noGrp="1"/>
          </p:cNvSpPr>
          <p:nvPr>
            <p:ph type="title"/>
          </p:nvPr>
        </p:nvSpPr>
        <p:spPr/>
        <p:txBody>
          <a:bodyPr/>
          <a:lstStyle/>
          <a:p>
            <a:r>
              <a:rPr lang="en-US" dirty="0"/>
              <a:t>Authorization Flow and Implicit Flow</a:t>
            </a:r>
          </a:p>
        </p:txBody>
      </p:sp>
      <p:graphicFrame>
        <p:nvGraphicFramePr>
          <p:cNvPr id="4" name="Content Placeholder 3">
            <a:extLst>
              <a:ext uri="{FF2B5EF4-FFF2-40B4-BE49-F238E27FC236}">
                <a16:creationId xmlns:a16="http://schemas.microsoft.com/office/drawing/2014/main" id="{A5DA0F8F-AD0F-42EF-ACFA-AE84E05A92B1}"/>
              </a:ext>
            </a:extLst>
          </p:cNvPr>
          <p:cNvGraphicFramePr>
            <a:graphicFrameLocks noGrp="1"/>
          </p:cNvGraphicFramePr>
          <p:nvPr>
            <p:ph idx="1"/>
            <p:extLst>
              <p:ext uri="{D42A27DB-BD31-4B8C-83A1-F6EECF244321}">
                <p14:modId xmlns:p14="http://schemas.microsoft.com/office/powerpoint/2010/main" val="1966793952"/>
              </p:ext>
            </p:extLst>
          </p:nvPr>
        </p:nvGraphicFramePr>
        <p:xfrm>
          <a:off x="838200" y="1825625"/>
          <a:ext cx="10515600" cy="485140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3730928322"/>
                    </a:ext>
                  </a:extLst>
                </a:gridCol>
                <a:gridCol w="5257800">
                  <a:extLst>
                    <a:ext uri="{9D8B030D-6E8A-4147-A177-3AD203B41FA5}">
                      <a16:colId xmlns:a16="http://schemas.microsoft.com/office/drawing/2014/main" val="2346454285"/>
                    </a:ext>
                  </a:extLst>
                </a:gridCol>
              </a:tblGrid>
              <a:tr h="370840">
                <a:tc>
                  <a:txBody>
                    <a:bodyPr/>
                    <a:lstStyle/>
                    <a:p>
                      <a:r>
                        <a:rPr lang="en-US" dirty="0"/>
                        <a:t>Authorization Code Flow</a:t>
                      </a:r>
                    </a:p>
                  </a:txBody>
                  <a:tcPr/>
                </a:tc>
                <a:tc>
                  <a:txBody>
                    <a:bodyPr/>
                    <a:lstStyle/>
                    <a:p>
                      <a:r>
                        <a:rPr lang="en-US" dirty="0"/>
                        <a:t>Implicit Flow</a:t>
                      </a:r>
                    </a:p>
                  </a:txBody>
                  <a:tcPr/>
                </a:tc>
                <a:extLst>
                  <a:ext uri="{0D108BD9-81ED-4DB2-BD59-A6C34878D82A}">
                    <a16:rowId xmlns:a16="http://schemas.microsoft.com/office/drawing/2014/main" val="3303154205"/>
                  </a:ext>
                </a:extLst>
              </a:tr>
              <a:tr h="370840">
                <a:tc>
                  <a:txBody>
                    <a:bodyPr/>
                    <a:lstStyle/>
                    <a:p>
                      <a:r>
                        <a:rPr lang="en-US" sz="1800" b="0" i="0" kern="1200" dirty="0">
                          <a:solidFill>
                            <a:schemeClr val="dk1"/>
                          </a:solidFill>
                          <a:effectLst/>
                          <a:latin typeface="+mn-lt"/>
                          <a:ea typeface="+mn-ea"/>
                          <a:cs typeface="+mn-cs"/>
                        </a:rPr>
                        <a:t>1.  Client prepares an Authentication Request containing the desired request parameters.</a:t>
                      </a:r>
                    </a:p>
                    <a:p>
                      <a:r>
                        <a:rPr lang="en-US" sz="1800" b="0" i="0" kern="1200" dirty="0">
                          <a:solidFill>
                            <a:schemeClr val="dk1"/>
                          </a:solidFill>
                          <a:effectLst/>
                          <a:latin typeface="+mn-lt"/>
                          <a:ea typeface="+mn-ea"/>
                          <a:cs typeface="+mn-cs"/>
                        </a:rPr>
                        <a:t>2.  Client sends the request to the Authorization Server.</a:t>
                      </a:r>
                    </a:p>
                    <a:p>
                      <a:r>
                        <a:rPr lang="en-US" sz="1800" b="0" i="0" kern="1200" dirty="0">
                          <a:solidFill>
                            <a:schemeClr val="dk1"/>
                          </a:solidFill>
                          <a:effectLst/>
                          <a:latin typeface="+mn-lt"/>
                          <a:ea typeface="+mn-ea"/>
                          <a:cs typeface="+mn-cs"/>
                        </a:rPr>
                        <a:t>3.  Authorization Server Authenticates the End-User.</a:t>
                      </a:r>
                    </a:p>
                    <a:p>
                      <a:r>
                        <a:rPr lang="en-US" sz="1800" b="0" i="0" kern="1200" dirty="0">
                          <a:solidFill>
                            <a:schemeClr val="dk1"/>
                          </a:solidFill>
                          <a:effectLst/>
                          <a:latin typeface="+mn-lt"/>
                          <a:ea typeface="+mn-ea"/>
                          <a:cs typeface="+mn-cs"/>
                        </a:rPr>
                        <a:t>4.  Authorization Server obtains End-User Consent/Authorization.</a:t>
                      </a:r>
                    </a:p>
                    <a:p>
                      <a:r>
                        <a:rPr lang="en-US" sz="1800" b="0" i="0" kern="1200" dirty="0">
                          <a:solidFill>
                            <a:schemeClr val="dk1"/>
                          </a:solidFill>
                          <a:effectLst/>
                          <a:latin typeface="+mn-lt"/>
                          <a:ea typeface="+mn-ea"/>
                          <a:cs typeface="+mn-cs"/>
                        </a:rPr>
                        <a:t>5.  Authorization Server sends the End-User back to the Client with an </a:t>
                      </a:r>
                      <a:r>
                        <a:rPr lang="en-US" sz="1800" b="1" i="1" kern="1200" dirty="0">
                          <a:solidFill>
                            <a:schemeClr val="dk1"/>
                          </a:solidFill>
                          <a:effectLst/>
                          <a:latin typeface="+mn-lt"/>
                          <a:ea typeface="+mn-ea"/>
                          <a:cs typeface="+mn-cs"/>
                        </a:rPr>
                        <a:t>Authorization Code</a:t>
                      </a:r>
                      <a:r>
                        <a:rPr lang="en-US" sz="1800" b="0" i="1" kern="1200" dirty="0">
                          <a:solidFill>
                            <a:schemeClr val="dk1"/>
                          </a:solidFill>
                          <a:effectLst/>
                          <a:latin typeface="+mn-lt"/>
                          <a:ea typeface="+mn-ea"/>
                          <a:cs typeface="+mn-cs"/>
                        </a:rPr>
                        <a:t>.</a:t>
                      </a:r>
                    </a:p>
                    <a:p>
                      <a:r>
                        <a:rPr lang="en-US" sz="1800" b="1" i="1" kern="1200" dirty="0">
                          <a:solidFill>
                            <a:schemeClr val="dk1"/>
                          </a:solidFill>
                          <a:effectLst/>
                          <a:latin typeface="+mn-lt"/>
                          <a:ea typeface="+mn-ea"/>
                          <a:cs typeface="+mn-cs"/>
                        </a:rPr>
                        <a:t>6.  Client requests a response using the Authorization Code at the Token Endpoint.</a:t>
                      </a:r>
                    </a:p>
                    <a:p>
                      <a:r>
                        <a:rPr lang="en-US" sz="1800" b="1" i="1" kern="1200" dirty="0">
                          <a:solidFill>
                            <a:schemeClr val="dk1"/>
                          </a:solidFill>
                          <a:effectLst/>
                          <a:latin typeface="+mn-lt"/>
                          <a:ea typeface="+mn-ea"/>
                          <a:cs typeface="+mn-cs"/>
                        </a:rPr>
                        <a:t>7.  Client receives a response that contains an ID Token and Access Token in the response body.</a:t>
                      </a:r>
                    </a:p>
                    <a:p>
                      <a:r>
                        <a:rPr lang="en-US" sz="1800" b="1" i="1" kern="1200" dirty="0">
                          <a:solidFill>
                            <a:schemeClr val="dk1"/>
                          </a:solidFill>
                          <a:effectLst/>
                          <a:latin typeface="+mn-lt"/>
                          <a:ea typeface="+mn-ea"/>
                          <a:cs typeface="+mn-cs"/>
                        </a:rPr>
                        <a:t>8.  Client validates the ID token and retrieves the End-User's Subject Identifier.</a:t>
                      </a:r>
                    </a:p>
                    <a:p>
                      <a:endParaRPr lang="en-US" dirty="0"/>
                    </a:p>
                  </a:txBody>
                  <a:tcPr/>
                </a:tc>
                <a:tc>
                  <a:txBody>
                    <a:bodyPr/>
                    <a:lstStyle/>
                    <a:p>
                      <a:r>
                        <a:rPr lang="en-US" sz="1800" b="0" i="0" kern="1200" dirty="0">
                          <a:solidFill>
                            <a:schemeClr val="dk1"/>
                          </a:solidFill>
                          <a:effectLst/>
                          <a:latin typeface="+mn-lt"/>
                          <a:ea typeface="+mn-ea"/>
                          <a:cs typeface="+mn-cs"/>
                        </a:rPr>
                        <a:t>1.  Client prepares an Authentication Request containing the desired request parameters.</a:t>
                      </a:r>
                    </a:p>
                    <a:p>
                      <a:r>
                        <a:rPr lang="en-US" sz="1800" b="0" i="0" kern="1200" dirty="0">
                          <a:solidFill>
                            <a:schemeClr val="dk1"/>
                          </a:solidFill>
                          <a:effectLst/>
                          <a:latin typeface="+mn-lt"/>
                          <a:ea typeface="+mn-ea"/>
                          <a:cs typeface="+mn-cs"/>
                        </a:rPr>
                        <a:t>2.  Client sends the request to the Authorization Server.</a:t>
                      </a:r>
                    </a:p>
                    <a:p>
                      <a:r>
                        <a:rPr lang="en-US" sz="1800" b="0" i="0" kern="1200" dirty="0">
                          <a:solidFill>
                            <a:schemeClr val="dk1"/>
                          </a:solidFill>
                          <a:effectLst/>
                          <a:latin typeface="+mn-lt"/>
                          <a:ea typeface="+mn-ea"/>
                          <a:cs typeface="+mn-cs"/>
                        </a:rPr>
                        <a:t>3.  Authorization Server Authenticates the End-User.</a:t>
                      </a:r>
                    </a:p>
                    <a:p>
                      <a:r>
                        <a:rPr lang="en-US" sz="1800" b="0" i="0" kern="1200" dirty="0">
                          <a:solidFill>
                            <a:schemeClr val="dk1"/>
                          </a:solidFill>
                          <a:effectLst/>
                          <a:latin typeface="+mn-lt"/>
                          <a:ea typeface="+mn-ea"/>
                          <a:cs typeface="+mn-cs"/>
                        </a:rPr>
                        <a:t>4.  Authorization Server obtains End-User Consent/Authorization.</a:t>
                      </a:r>
                    </a:p>
                    <a:p>
                      <a:r>
                        <a:rPr lang="en-US" sz="1800" b="0" i="0" kern="1200" dirty="0">
                          <a:solidFill>
                            <a:schemeClr val="dk1"/>
                          </a:solidFill>
                          <a:effectLst/>
                          <a:latin typeface="+mn-lt"/>
                          <a:ea typeface="+mn-ea"/>
                          <a:cs typeface="+mn-cs"/>
                        </a:rPr>
                        <a:t>5.  Authorization Server sends the End-User back to the Client with an </a:t>
                      </a:r>
                      <a:r>
                        <a:rPr lang="en-US" sz="1800" b="1" i="1" kern="1200" dirty="0">
                          <a:solidFill>
                            <a:schemeClr val="dk1"/>
                          </a:solidFill>
                          <a:effectLst/>
                          <a:latin typeface="+mn-lt"/>
                          <a:ea typeface="+mn-ea"/>
                          <a:cs typeface="+mn-cs"/>
                        </a:rPr>
                        <a:t>ID Token and, if requested, an Access Token.</a:t>
                      </a:r>
                    </a:p>
                    <a:p>
                      <a:r>
                        <a:rPr lang="en-US" sz="1800" b="1" i="1" kern="1200" dirty="0">
                          <a:solidFill>
                            <a:schemeClr val="dk1"/>
                          </a:solidFill>
                          <a:effectLst/>
                          <a:latin typeface="+mn-lt"/>
                          <a:ea typeface="+mn-ea"/>
                          <a:cs typeface="+mn-cs"/>
                        </a:rPr>
                        <a:t>6.  Client validates the ID token and retrieves the End-User's Subject Identifier.</a:t>
                      </a:r>
                    </a:p>
                    <a:p>
                      <a:endParaRPr lang="en-US" dirty="0"/>
                    </a:p>
                  </a:txBody>
                  <a:tcPr/>
                </a:tc>
                <a:extLst>
                  <a:ext uri="{0D108BD9-81ED-4DB2-BD59-A6C34878D82A}">
                    <a16:rowId xmlns:a16="http://schemas.microsoft.com/office/drawing/2014/main" val="608728941"/>
                  </a:ext>
                </a:extLst>
              </a:tr>
            </a:tbl>
          </a:graphicData>
        </a:graphic>
      </p:graphicFrame>
    </p:spTree>
    <p:extLst>
      <p:ext uri="{BB962C8B-B14F-4D97-AF65-F5344CB8AC3E}">
        <p14:creationId xmlns:p14="http://schemas.microsoft.com/office/powerpoint/2010/main" val="36749327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0BC31-EFB3-408F-B1B4-0F4EF10535E5}"/>
              </a:ext>
            </a:extLst>
          </p:cNvPr>
          <p:cNvSpPr>
            <a:spLocks noGrp="1"/>
          </p:cNvSpPr>
          <p:nvPr>
            <p:ph type="title"/>
          </p:nvPr>
        </p:nvSpPr>
        <p:spPr/>
        <p:txBody>
          <a:bodyPr/>
          <a:lstStyle/>
          <a:p>
            <a:r>
              <a:rPr lang="en-US" dirty="0"/>
              <a:t>Secure Using OAuth and OpenID Connect</a:t>
            </a:r>
          </a:p>
        </p:txBody>
      </p:sp>
      <p:sp>
        <p:nvSpPr>
          <p:cNvPr id="3" name="Content Placeholder 2">
            <a:extLst>
              <a:ext uri="{FF2B5EF4-FFF2-40B4-BE49-F238E27FC236}">
                <a16:creationId xmlns:a16="http://schemas.microsoft.com/office/drawing/2014/main" id="{F2889C2F-DD15-45E1-96FD-A2D5D3E69370}"/>
              </a:ext>
            </a:extLst>
          </p:cNvPr>
          <p:cNvSpPr>
            <a:spLocks noGrp="1"/>
          </p:cNvSpPr>
          <p:nvPr>
            <p:ph idx="1"/>
          </p:nvPr>
        </p:nvSpPr>
        <p:spPr/>
        <p:txBody>
          <a:bodyPr>
            <a:normAutofit/>
          </a:bodyPr>
          <a:lstStyle/>
          <a:p>
            <a:pPr marL="0" indent="0">
              <a:buNone/>
            </a:pPr>
            <a:endParaRPr lang="en-US" dirty="0"/>
          </a:p>
          <a:p>
            <a:pPr marL="0" indent="0">
              <a:buNone/>
            </a:pPr>
            <a:endParaRPr lang="en-US" dirty="0"/>
          </a:p>
          <a:p>
            <a:pPr marL="0" indent="0">
              <a:buNone/>
            </a:pPr>
            <a:endParaRPr lang="en-US" dirty="0"/>
          </a:p>
        </p:txBody>
      </p:sp>
      <p:sp>
        <p:nvSpPr>
          <p:cNvPr id="4" name="TextBox 3">
            <a:extLst>
              <a:ext uri="{FF2B5EF4-FFF2-40B4-BE49-F238E27FC236}">
                <a16:creationId xmlns:a16="http://schemas.microsoft.com/office/drawing/2014/main" id="{98430BAC-C074-4B42-A008-D0C6BBC927AF}"/>
              </a:ext>
            </a:extLst>
          </p:cNvPr>
          <p:cNvSpPr txBox="1"/>
          <p:nvPr/>
        </p:nvSpPr>
        <p:spPr>
          <a:xfrm>
            <a:off x="337159" y="1502688"/>
            <a:ext cx="11762984" cy="535531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app.UseOpenIdConnectAuthentication</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new </a:t>
            </a:r>
            <a:r>
              <a:rPr lang="en-US" dirty="0" err="1">
                <a:latin typeface="Courier New" panose="02070309020205020404" pitchFamily="49" charset="0"/>
                <a:cs typeface="Courier New" panose="02070309020205020404" pitchFamily="49" charset="0"/>
              </a:rPr>
              <a:t>OpenIdConnectAuthenticationOptions</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ClientId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clientId</a:t>
            </a:r>
            <a:r>
              <a:rPr lang="en-US" dirty="0">
                <a:latin typeface="Courier New" panose="02070309020205020404" pitchFamily="49" charset="0"/>
                <a:cs typeface="Courier New" panose="02070309020205020404" pitchFamily="49" charset="0"/>
              </a:rPr>
              <a:t>, </a:t>
            </a:r>
            <a:r>
              <a:rPr lang="en-US" dirty="0"/>
              <a:t>// The Client ID uniquely identifies application to Azure AD.</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Authority = Authority,//</a:t>
            </a:r>
            <a:r>
              <a:rPr lang="en-US" dirty="0"/>
              <a:t>https://login.microsoftonline.com/{tenantId} Sign-in URL of tenant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PostLogoutRedirectUri</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redirectUri</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RedirectUri</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redirectUri</a:t>
            </a:r>
            <a:r>
              <a:rPr lang="en-US" dirty="0">
                <a:latin typeface="Courier New" panose="02070309020205020404" pitchFamily="49" charset="0"/>
                <a:cs typeface="Courier New" panose="02070309020205020404" pitchFamily="49" charset="0"/>
              </a:rPr>
              <a:t>, </a:t>
            </a:r>
            <a:r>
              <a:rPr lang="en-US" dirty="0"/>
              <a:t>// Redirect Uri is the URL where the user will be redirected</a:t>
            </a:r>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 NOTE: handlers are in order of when they get called</a:t>
            </a:r>
          </a:p>
          <a:p>
            <a:r>
              <a:rPr lang="en-US" dirty="0">
                <a:latin typeface="Courier New" panose="02070309020205020404" pitchFamily="49" charset="0"/>
                <a:cs typeface="Courier New" panose="02070309020205020404" pitchFamily="49" charset="0"/>
              </a:rPr>
              <a:t>           Notifications = new </a:t>
            </a:r>
            <a:r>
              <a:rPr lang="en-US" dirty="0" err="1">
                <a:latin typeface="Courier New" panose="02070309020205020404" pitchFamily="49" charset="0"/>
                <a:cs typeface="Courier New" panose="02070309020205020404" pitchFamily="49" charset="0"/>
              </a:rPr>
              <a:t>OpenIdConnectAuthenticationNotifications</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RedirectToIdentityProvider</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OnRedirectToIdentityProvider</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MessageReceived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OnMessageReceived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SecurityTokenReceived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OnSecurityTokenReceived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SecurityTokenValidated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OnSecurityTokenValidated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AuthorizationCodeReceived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OnAuthorizationCodeReceived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AuthenticationFailed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OnAuthenticationFailed</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41196110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When using OAuth and OpenID Connect, which notification handler will you know the user is a valid logged in Azure AD user?</a:t>
            </a:r>
          </a:p>
        </p:txBody>
      </p:sp>
      <p:sp>
        <p:nvSpPr>
          <p:cNvPr id="5" name="Content Placeholder 4"/>
          <p:cNvSpPr>
            <a:spLocks noGrp="1"/>
          </p:cNvSpPr>
          <p:nvPr>
            <p:ph idx="1"/>
          </p:nvPr>
        </p:nvSpPr>
        <p:spPr/>
        <p:txBody>
          <a:bodyPr/>
          <a:lstStyle/>
          <a:p>
            <a:r>
              <a:rPr lang="en-US" dirty="0" err="1"/>
              <a:t>RedirectToIdentityProvider</a:t>
            </a:r>
            <a:endParaRPr lang="en-US" dirty="0"/>
          </a:p>
          <a:p>
            <a:r>
              <a:rPr lang="en-US" dirty="0" err="1"/>
              <a:t>MessageReceived</a:t>
            </a:r>
            <a:endParaRPr lang="en-US" dirty="0"/>
          </a:p>
          <a:p>
            <a:r>
              <a:rPr lang="en-US" dirty="0" err="1"/>
              <a:t>SecurityTokenReceived</a:t>
            </a:r>
            <a:endParaRPr lang="en-US" dirty="0"/>
          </a:p>
          <a:p>
            <a:r>
              <a:rPr lang="en-US" dirty="0" err="1"/>
              <a:t>SecurityTokenValidated</a:t>
            </a:r>
            <a:endParaRPr lang="en-US" dirty="0"/>
          </a:p>
          <a:p>
            <a:r>
              <a:rPr lang="en-US" dirty="0" err="1"/>
              <a:t>AuthorizationCodeReceived</a:t>
            </a:r>
            <a:endParaRPr lang="en-US" dirty="0"/>
          </a:p>
          <a:p>
            <a:r>
              <a:rPr lang="en-US" dirty="0" err="1"/>
              <a:t>AuthenticationFailed</a:t>
            </a:r>
            <a:endParaRPr lang="en-US" dirty="0"/>
          </a:p>
        </p:txBody>
      </p:sp>
    </p:spTree>
    <p:extLst>
      <p:ext uri="{BB962C8B-B14F-4D97-AF65-F5344CB8AC3E}">
        <p14:creationId xmlns:p14="http://schemas.microsoft.com/office/powerpoint/2010/main" val="35292659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When using OAuth and OpenID Connect, which notification handler will you know the user is a valid logged in Azure AD user?</a:t>
            </a:r>
          </a:p>
        </p:txBody>
      </p:sp>
      <p:sp>
        <p:nvSpPr>
          <p:cNvPr id="5" name="Content Placeholder 4"/>
          <p:cNvSpPr>
            <a:spLocks noGrp="1"/>
          </p:cNvSpPr>
          <p:nvPr>
            <p:ph idx="1"/>
          </p:nvPr>
        </p:nvSpPr>
        <p:spPr/>
        <p:txBody>
          <a:bodyPr/>
          <a:lstStyle/>
          <a:p>
            <a:endParaRPr lang="en-US" dirty="0"/>
          </a:p>
          <a:p>
            <a:endParaRPr lang="en-US" dirty="0"/>
          </a:p>
          <a:p>
            <a:endParaRPr lang="en-US" dirty="0"/>
          </a:p>
          <a:p>
            <a:endParaRPr lang="en-US" dirty="0"/>
          </a:p>
          <a:p>
            <a:pPr>
              <a:buFont typeface="+mj-lt"/>
              <a:buAutoNum type="arabicParenR" startAt="5"/>
            </a:pPr>
            <a:r>
              <a:rPr lang="en-US" dirty="0" err="1"/>
              <a:t>AuthorizationCodeReceived</a:t>
            </a:r>
            <a:endParaRPr lang="en-US" dirty="0"/>
          </a:p>
        </p:txBody>
      </p:sp>
    </p:spTree>
    <p:extLst>
      <p:ext uri="{BB962C8B-B14F-4D97-AF65-F5344CB8AC3E}">
        <p14:creationId xmlns:p14="http://schemas.microsoft.com/office/powerpoint/2010/main" val="17144978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9E109-BC82-468D-8B35-1D666433C7C8}"/>
              </a:ext>
            </a:extLst>
          </p:cNvPr>
          <p:cNvSpPr>
            <a:spLocks noGrp="1"/>
          </p:cNvSpPr>
          <p:nvPr>
            <p:ph type="title"/>
          </p:nvPr>
        </p:nvSpPr>
        <p:spPr/>
        <p:txBody>
          <a:bodyPr>
            <a:normAutofit fontScale="90000"/>
          </a:bodyPr>
          <a:lstStyle/>
          <a:p>
            <a:endParaRPr lang="en-US"/>
          </a:p>
        </p:txBody>
      </p:sp>
      <p:sp>
        <p:nvSpPr>
          <p:cNvPr id="6" name="Text Placeholder 5"/>
          <p:cNvSpPr>
            <a:spLocks noGrp="1"/>
          </p:cNvSpPr>
          <p:nvPr>
            <p:ph type="body" sz="quarter" idx="11"/>
          </p:nvPr>
        </p:nvSpPr>
        <p:spPr/>
        <p:txBody>
          <a:bodyPr/>
          <a:lstStyle/>
          <a:p>
            <a:r>
              <a:rPr lang="en-US" dirty="0"/>
              <a:t>Quite a few components participate in an authentication and authorization workflow. Understanding how they interact with one another is the key to a successful implementation.</a:t>
            </a:r>
          </a:p>
        </p:txBody>
      </p:sp>
    </p:spTree>
    <p:extLst>
      <p:ext uri="{BB962C8B-B14F-4D97-AF65-F5344CB8AC3E}">
        <p14:creationId xmlns:p14="http://schemas.microsoft.com/office/powerpoint/2010/main" val="184045467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24F3-778A-4B51-9531-2FBFB3550680}"/>
              </a:ext>
            </a:extLst>
          </p:cNvPr>
          <p:cNvSpPr>
            <a:spLocks noGrp="1"/>
          </p:cNvSpPr>
          <p:nvPr>
            <p:ph type="title"/>
          </p:nvPr>
        </p:nvSpPr>
        <p:spPr/>
        <p:txBody>
          <a:bodyPr/>
          <a:lstStyle/>
          <a:p>
            <a:r>
              <a:rPr lang="en-US" dirty="0"/>
              <a:t>Secure resources by using hybrid identities</a:t>
            </a:r>
          </a:p>
        </p:txBody>
      </p:sp>
      <p:sp>
        <p:nvSpPr>
          <p:cNvPr id="3" name="Text Placeholder 2">
            <a:extLst>
              <a:ext uri="{FF2B5EF4-FFF2-40B4-BE49-F238E27FC236}">
                <a16:creationId xmlns:a16="http://schemas.microsoft.com/office/drawing/2014/main" id="{6E532B85-B928-4F31-8F50-F9C17C7085E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395191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AD Connect</a:t>
            </a:r>
          </a:p>
        </p:txBody>
      </p:sp>
      <p:sp>
        <p:nvSpPr>
          <p:cNvPr id="3" name="Content Placeholder 2"/>
          <p:cNvSpPr>
            <a:spLocks noGrp="1"/>
          </p:cNvSpPr>
          <p:nvPr>
            <p:ph idx="1"/>
          </p:nvPr>
        </p:nvSpPr>
        <p:spPr/>
        <p:txBody>
          <a:bodyPr>
            <a:normAutofit/>
          </a:bodyPr>
          <a:lstStyle/>
          <a:p>
            <a:pPr>
              <a:lnSpc>
                <a:spcPct val="100000"/>
              </a:lnSpc>
              <a:spcBef>
                <a:spcPts val="0"/>
              </a:spcBef>
            </a:pPr>
            <a:r>
              <a:rPr lang="en-US" dirty="0"/>
              <a:t>Connects your on-</a:t>
            </a:r>
            <a:r>
              <a:rPr lang="en-US" dirty="0" err="1"/>
              <a:t>prem</a:t>
            </a:r>
            <a:r>
              <a:rPr lang="en-US" dirty="0"/>
              <a:t> AD infrastructure to Azure</a:t>
            </a:r>
          </a:p>
          <a:p>
            <a:pPr>
              <a:lnSpc>
                <a:spcPct val="100000"/>
              </a:lnSpc>
              <a:spcBef>
                <a:spcPts val="0"/>
              </a:spcBef>
            </a:pPr>
            <a:r>
              <a:rPr lang="en-US" dirty="0"/>
              <a:t>Composed of 3 components</a:t>
            </a:r>
          </a:p>
          <a:p>
            <a:pPr lvl="1">
              <a:lnSpc>
                <a:spcPct val="100000"/>
              </a:lnSpc>
              <a:spcBef>
                <a:spcPts val="0"/>
              </a:spcBef>
            </a:pPr>
            <a:r>
              <a:rPr lang="en-US" dirty="0"/>
              <a:t>Sync Services</a:t>
            </a:r>
          </a:p>
          <a:p>
            <a:pPr lvl="2">
              <a:lnSpc>
                <a:spcPct val="100000"/>
              </a:lnSpc>
              <a:spcBef>
                <a:spcPts val="0"/>
              </a:spcBef>
            </a:pPr>
            <a:r>
              <a:rPr lang="en-US" dirty="0"/>
              <a:t>Replicates user/group information between On-</a:t>
            </a:r>
            <a:r>
              <a:rPr lang="en-US" dirty="0" err="1"/>
              <a:t>Prem</a:t>
            </a:r>
            <a:r>
              <a:rPr lang="en-US" dirty="0"/>
              <a:t> and Azure</a:t>
            </a:r>
          </a:p>
          <a:p>
            <a:pPr lvl="1">
              <a:lnSpc>
                <a:spcPct val="100000"/>
              </a:lnSpc>
              <a:spcBef>
                <a:spcPts val="0"/>
              </a:spcBef>
            </a:pPr>
            <a:r>
              <a:rPr lang="en-US" dirty="0"/>
              <a:t>ADFS (optional)</a:t>
            </a:r>
          </a:p>
          <a:p>
            <a:pPr lvl="2">
              <a:lnSpc>
                <a:spcPct val="100000"/>
              </a:lnSpc>
              <a:spcBef>
                <a:spcPts val="0"/>
              </a:spcBef>
            </a:pPr>
            <a:r>
              <a:rPr lang="en-US" dirty="0"/>
              <a:t>Addresses complex deployments, such as domain join SSO, enforcement of AD sign-in policy, and smart card or 3rd party MFA.</a:t>
            </a:r>
          </a:p>
          <a:p>
            <a:pPr lvl="1">
              <a:lnSpc>
                <a:spcPct val="100000"/>
              </a:lnSpc>
              <a:spcBef>
                <a:spcPts val="0"/>
              </a:spcBef>
            </a:pPr>
            <a:r>
              <a:rPr lang="en-US" dirty="0"/>
              <a:t>Health</a:t>
            </a:r>
          </a:p>
          <a:p>
            <a:pPr lvl="2">
              <a:lnSpc>
                <a:spcPct val="100000"/>
              </a:lnSpc>
              <a:spcBef>
                <a:spcPts val="0"/>
              </a:spcBef>
            </a:pPr>
            <a:r>
              <a:rPr lang="en-US" dirty="0"/>
              <a:t>Robust monitoring and provide a central location to view activity</a:t>
            </a:r>
          </a:p>
        </p:txBody>
      </p:sp>
    </p:spTree>
    <p:extLst>
      <p:ext uri="{BB962C8B-B14F-4D97-AF65-F5344CB8AC3E}">
        <p14:creationId xmlns:p14="http://schemas.microsoft.com/office/powerpoint/2010/main" val="200610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$_.about()</a:t>
            </a:r>
          </a:p>
        </p:txBody>
      </p:sp>
      <p:sp>
        <p:nvSpPr>
          <p:cNvPr id="3" name="Content Placeholder 2"/>
          <p:cNvSpPr>
            <a:spLocks noGrp="1"/>
          </p:cNvSpPr>
          <p:nvPr>
            <p:ph idx="1"/>
          </p:nvPr>
        </p:nvSpPr>
        <p:spPr>
          <a:xfrm>
            <a:off x="838200" y="2274991"/>
            <a:ext cx="5637194" cy="2600601"/>
          </a:xfrm>
        </p:spPr>
        <p:txBody>
          <a:bodyPr>
            <a:normAutofit fontScale="92500" lnSpcReduction="10000"/>
          </a:bodyPr>
          <a:lstStyle/>
          <a:p>
            <a:pPr marL="0" indent="0">
              <a:lnSpc>
                <a:spcPct val="100000"/>
              </a:lnSpc>
              <a:spcBef>
                <a:spcPts val="0"/>
              </a:spcBef>
              <a:buFontTx/>
              <a:buNone/>
              <a:defRPr/>
            </a:pPr>
            <a:r>
              <a:rPr lang="en-US" dirty="0"/>
              <a:t>David Pheasant</a:t>
            </a:r>
          </a:p>
          <a:p>
            <a:pPr marL="457200" lvl="1" indent="0">
              <a:lnSpc>
                <a:spcPct val="100000"/>
              </a:lnSpc>
              <a:spcBef>
                <a:spcPts val="0"/>
              </a:spcBef>
              <a:buFontTx/>
              <a:buNone/>
            </a:pPr>
            <a:r>
              <a:rPr lang="en-US" dirty="0"/>
              <a:t>DevOps and Data Architect</a:t>
            </a:r>
          </a:p>
          <a:p>
            <a:pPr marL="457200" lvl="1" indent="0">
              <a:lnSpc>
                <a:spcPct val="100000"/>
              </a:lnSpc>
              <a:spcBef>
                <a:spcPts val="0"/>
              </a:spcBef>
              <a:buFontTx/>
              <a:buNone/>
            </a:pPr>
            <a:r>
              <a:rPr lang="en-US" dirty="0">
                <a:hlinkClick r:id="rId3"/>
              </a:rPr>
              <a:t>David.pheasant@bluemetal.com</a:t>
            </a:r>
            <a:endParaRPr lang="en-US" dirty="0"/>
          </a:p>
          <a:p>
            <a:pPr marL="457200" lvl="1" indent="0">
              <a:lnSpc>
                <a:spcPct val="100000"/>
              </a:lnSpc>
              <a:spcBef>
                <a:spcPts val="0"/>
              </a:spcBef>
              <a:buFontTx/>
              <a:buNone/>
            </a:pPr>
            <a:r>
              <a:rPr lang="en-US" dirty="0">
                <a:hlinkClick r:id="rId4"/>
              </a:rPr>
              <a:t>http://bluemetal.com/</a:t>
            </a:r>
            <a:endParaRPr lang="en-US" dirty="0"/>
          </a:p>
          <a:p>
            <a:pPr marL="457200" lvl="1" indent="0">
              <a:lnSpc>
                <a:spcPct val="100000"/>
              </a:lnSpc>
              <a:spcBef>
                <a:spcPts val="0"/>
              </a:spcBef>
              <a:buFontTx/>
              <a:buNone/>
            </a:pPr>
            <a:endParaRPr lang="en-US" dirty="0"/>
          </a:p>
          <a:p>
            <a:pPr marL="457200" lvl="1" indent="0">
              <a:lnSpc>
                <a:spcPct val="100000"/>
              </a:lnSpc>
              <a:spcBef>
                <a:spcPts val="0"/>
              </a:spcBef>
              <a:buFontTx/>
              <a:buNone/>
            </a:pPr>
            <a:r>
              <a:rPr lang="en-US" dirty="0"/>
              <a:t>Twitter</a:t>
            </a:r>
          </a:p>
          <a:p>
            <a:pPr marL="914400" lvl="2" indent="0">
              <a:lnSpc>
                <a:spcPct val="100000"/>
              </a:lnSpc>
              <a:spcBef>
                <a:spcPts val="0"/>
              </a:spcBef>
              <a:buNone/>
            </a:pPr>
            <a:r>
              <a:rPr lang="en-US" dirty="0"/>
              <a:t>@</a:t>
            </a:r>
            <a:r>
              <a:rPr lang="en-US" dirty="0" err="1"/>
              <a:t>David_Pheasant</a:t>
            </a:r>
            <a:endParaRPr lang="en-US" dirty="0"/>
          </a:p>
          <a:p>
            <a:pPr marL="914400" lvl="2" indent="0">
              <a:lnSpc>
                <a:spcPct val="100000"/>
              </a:lnSpc>
              <a:spcBef>
                <a:spcPts val="0"/>
              </a:spcBef>
              <a:buNone/>
            </a:pPr>
            <a:r>
              <a:rPr lang="en-US" dirty="0"/>
              <a:t>@HTTP_200</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5394" y="1690688"/>
            <a:ext cx="4878406" cy="3769208"/>
          </a:xfrm>
          <a:prstGeom prst="rect">
            <a:avLst/>
          </a:prstGeom>
        </p:spPr>
      </p:pic>
    </p:spTree>
    <p:extLst>
      <p:ext uri="{BB962C8B-B14F-4D97-AF65-F5344CB8AC3E}">
        <p14:creationId xmlns:p14="http://schemas.microsoft.com/office/powerpoint/2010/main" val="9721575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AD Connect</a:t>
            </a:r>
          </a:p>
        </p:txBody>
      </p:sp>
      <p:pic>
        <p:nvPicPr>
          <p:cNvPr id="4" name="Content Placeholder 3"/>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2237646" y="1825625"/>
            <a:ext cx="7716708" cy="4351338"/>
          </a:xfrm>
          <a:prstGeom prst="rect">
            <a:avLst/>
          </a:prstGeom>
        </p:spPr>
      </p:pic>
    </p:spTree>
    <p:extLst>
      <p:ext uri="{BB962C8B-B14F-4D97-AF65-F5344CB8AC3E}">
        <p14:creationId xmlns:p14="http://schemas.microsoft.com/office/powerpoint/2010/main" val="13250254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AD Connect</a:t>
            </a:r>
          </a:p>
        </p:txBody>
      </p:sp>
      <p:pic>
        <p:nvPicPr>
          <p:cNvPr id="6" name="Picture 5"/>
          <p:cNvPicPr>
            <a:picLocks noChangeAspect="1"/>
          </p:cNvPicPr>
          <p:nvPr/>
        </p:nvPicPr>
        <p:blipFill rotWithShape="1">
          <a:blip r:embed="rId3"/>
          <a:srcRect l="986" t="2711" r="505" b="997"/>
          <a:stretch/>
        </p:blipFill>
        <p:spPr>
          <a:xfrm>
            <a:off x="2361054" y="846566"/>
            <a:ext cx="7506527" cy="5258479"/>
          </a:xfrm>
          <a:prstGeom prst="rect">
            <a:avLst/>
          </a:prstGeom>
          <a:ln>
            <a:noFill/>
          </a:ln>
        </p:spPr>
      </p:pic>
    </p:spTree>
    <p:extLst>
      <p:ext uri="{BB962C8B-B14F-4D97-AF65-F5344CB8AC3E}">
        <p14:creationId xmlns:p14="http://schemas.microsoft.com/office/powerpoint/2010/main" val="31556860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AD Connect w/ADFS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a:bodyPr>
          <a:lstStyle/>
          <a:p>
            <a:pPr marL="171450" indent="-171450">
              <a:buFont typeface="Arial"/>
              <a:buChar char="•"/>
            </a:pPr>
            <a:r>
              <a:rPr lang="en-US" dirty="0"/>
              <a:t>Simplicity and consistency</a:t>
            </a:r>
          </a:p>
          <a:p>
            <a:pPr marL="628650" lvl="1" indent="-171450">
              <a:buFont typeface="Arial"/>
              <a:buChar char="•"/>
            </a:pPr>
            <a:r>
              <a:rPr lang="en-US" dirty="0"/>
              <a:t>Use the same set of APIs and patterns to enable sign on</a:t>
            </a:r>
          </a:p>
          <a:p>
            <a:pPr marL="628650" lvl="1" indent="-171450">
              <a:buFont typeface="Arial"/>
              <a:buChar char="•"/>
            </a:pPr>
            <a:r>
              <a:rPr lang="en-US" dirty="0"/>
              <a:t>Use the same set of libraries you can already use to authenticate users against Azure AD</a:t>
            </a:r>
          </a:p>
          <a:p>
            <a:pPr marL="171450" indent="-171450">
              <a:buFont typeface="Arial"/>
              <a:buChar char="•"/>
            </a:pPr>
            <a:r>
              <a:rPr lang="en-US" dirty="0"/>
              <a:t>Flexibility</a:t>
            </a:r>
          </a:p>
          <a:p>
            <a:pPr marL="628650" lvl="1" indent="-171450">
              <a:buFont typeface="Arial"/>
              <a:buChar char="•"/>
            </a:pPr>
            <a:r>
              <a:rPr lang="en-US" dirty="0"/>
              <a:t>In addition to standard user authorization, enable more complex scenarios</a:t>
            </a:r>
          </a:p>
          <a:p>
            <a:pPr marL="171450" indent="-171450">
              <a:buFont typeface="Arial"/>
              <a:buChar char="•"/>
            </a:pPr>
            <a:r>
              <a:rPr lang="en-US" dirty="0"/>
              <a:t>Industry support</a:t>
            </a:r>
          </a:p>
          <a:p>
            <a:pPr marL="628650" lvl="1" indent="-171450">
              <a:buFont typeface="Arial"/>
              <a:buChar char="•"/>
            </a:pPr>
            <a:r>
              <a:rPr lang="en-US" dirty="0"/>
              <a:t>OAuth 2.0 and </a:t>
            </a:r>
            <a:r>
              <a:rPr lang="en-US" dirty="0" err="1"/>
              <a:t>OpenID</a:t>
            </a:r>
            <a:r>
              <a:rPr lang="en-US" dirty="0"/>
              <a:t> Connect enjoy wide utilization across the industry, so knowledge of these patterns will help you enable authentication and authorization outside of an Active Directory environment as well</a:t>
            </a:r>
          </a:p>
          <a:p>
            <a:pPr marL="0" indent="0">
              <a:buNone/>
            </a:pPr>
            <a:endParaRPr lang="en-US" dirty="0"/>
          </a:p>
        </p:txBody>
      </p:sp>
    </p:spTree>
    <p:extLst>
      <p:ext uri="{BB962C8B-B14F-4D97-AF65-F5344CB8AC3E}">
        <p14:creationId xmlns:p14="http://schemas.microsoft.com/office/powerpoint/2010/main" val="37370729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AD Connect w/ADFS</a:t>
            </a:r>
          </a:p>
        </p:txBody>
      </p:sp>
      <p:pic>
        <p:nvPicPr>
          <p:cNvPr id="6" name="Picture 5" descr="adfs.png"/>
          <p:cNvPicPr>
            <a:picLocks noChangeAspect="1"/>
          </p:cNvPicPr>
          <p:nvPr/>
        </p:nvPicPr>
        <p:blipFill rotWithShape="1">
          <a:blip r:embed="rId3">
            <a:extLst>
              <a:ext uri="{28A0092B-C50C-407E-A947-70E740481C1C}">
                <a14:useLocalDpi xmlns:a14="http://schemas.microsoft.com/office/drawing/2010/main" val="0"/>
              </a:ext>
            </a:extLst>
          </a:blip>
          <a:srcRect l="531" t="11885" r="299" b="1081"/>
          <a:stretch/>
        </p:blipFill>
        <p:spPr>
          <a:xfrm>
            <a:off x="227964" y="1334970"/>
            <a:ext cx="11740143" cy="4753794"/>
          </a:xfrm>
          <a:prstGeom prst="rect">
            <a:avLst/>
          </a:prstGeom>
        </p:spPr>
      </p:pic>
    </p:spTree>
    <p:extLst>
      <p:ext uri="{BB962C8B-B14F-4D97-AF65-F5344CB8AC3E}">
        <p14:creationId xmlns:p14="http://schemas.microsoft.com/office/powerpoint/2010/main" val="38708368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AD Connect w/ADFS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675861"/>
            <a:ext cx="10058400" cy="6062124"/>
          </a:xfrm>
          <a:prstGeom prst="rect">
            <a:avLst/>
          </a:prstGeom>
        </p:spPr>
      </p:pic>
    </p:spTree>
    <p:extLst>
      <p:ext uri="{BB962C8B-B14F-4D97-AF65-F5344CB8AC3E}">
        <p14:creationId xmlns:p14="http://schemas.microsoft.com/office/powerpoint/2010/main" val="19143178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AD Connect SSO</a:t>
            </a:r>
          </a:p>
        </p:txBody>
      </p:sp>
      <p:pic>
        <p:nvPicPr>
          <p:cNvPr id="3" name="Picture 2" descr="adconnectsso.png"/>
          <p:cNvPicPr>
            <a:picLocks noChangeAspect="1"/>
          </p:cNvPicPr>
          <p:nvPr/>
        </p:nvPicPr>
        <p:blipFill rotWithShape="1">
          <a:blip r:embed="rId3">
            <a:extLst>
              <a:ext uri="{28A0092B-C50C-407E-A947-70E740481C1C}">
                <a14:useLocalDpi xmlns:a14="http://schemas.microsoft.com/office/drawing/2010/main" val="0"/>
              </a:ext>
            </a:extLst>
          </a:blip>
          <a:srcRect l="559" t="1499" r="559" b="1006"/>
          <a:stretch/>
        </p:blipFill>
        <p:spPr>
          <a:xfrm>
            <a:off x="1791145" y="1269850"/>
            <a:ext cx="8630064" cy="4818914"/>
          </a:xfrm>
          <a:prstGeom prst="rect">
            <a:avLst/>
          </a:prstGeom>
        </p:spPr>
      </p:pic>
    </p:spTree>
    <p:extLst>
      <p:ext uri="{BB962C8B-B14F-4D97-AF65-F5344CB8AC3E}">
        <p14:creationId xmlns:p14="http://schemas.microsoft.com/office/powerpoint/2010/main" val="33012532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AD Connect SSO - Requirements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fontScale="92500" lnSpcReduction="10000"/>
          </a:bodyPr>
          <a:lstStyle/>
          <a:p>
            <a:pPr marL="0" indent="0">
              <a:buNone/>
            </a:pPr>
            <a:r>
              <a:rPr lang="en-US" dirty="0"/>
              <a:t>Your user is signing in on a corporate desktop.</a:t>
            </a:r>
          </a:p>
          <a:p>
            <a:pPr marL="0" indent="0">
              <a:buNone/>
            </a:pPr>
            <a:endParaRPr lang="en-US" dirty="0"/>
          </a:p>
          <a:p>
            <a:pPr marL="0" indent="0">
              <a:buNone/>
            </a:pPr>
            <a:r>
              <a:rPr lang="en-US" dirty="0"/>
              <a:t>The desktop has been previously joined to your Active Directory (AD) domain.</a:t>
            </a:r>
          </a:p>
          <a:p>
            <a:pPr marL="0" indent="0">
              <a:buNone/>
            </a:pPr>
            <a:endParaRPr lang="en-US" dirty="0"/>
          </a:p>
          <a:p>
            <a:pPr marL="0" indent="0">
              <a:buNone/>
            </a:pPr>
            <a:r>
              <a:rPr lang="en-US" dirty="0"/>
              <a:t>The desktop has a direct connection to your Domain Controller (DC), either on the corporate wired or wireless network or via a remote access connection, such as a VPN connection.</a:t>
            </a:r>
          </a:p>
          <a:p>
            <a:pPr marL="0" indent="0">
              <a:buNone/>
            </a:pPr>
            <a:endParaRPr lang="en-US" dirty="0"/>
          </a:p>
          <a:p>
            <a:pPr marL="0" indent="0">
              <a:buNone/>
            </a:pPr>
            <a:r>
              <a:rPr lang="en-US" dirty="0"/>
              <a:t>Our service endpoints have been included to the browser's Intranet zone.</a:t>
            </a:r>
          </a:p>
          <a:p>
            <a:pPr marL="0" indent="0">
              <a:buNone/>
            </a:pPr>
            <a:endParaRPr lang="en-US" dirty="0"/>
          </a:p>
        </p:txBody>
      </p:sp>
    </p:spTree>
    <p:extLst>
      <p:ext uri="{BB962C8B-B14F-4D97-AF65-F5344CB8AC3E}">
        <p14:creationId xmlns:p14="http://schemas.microsoft.com/office/powerpoint/2010/main" val="19850964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24F3-778A-4B51-9531-2FBFB3550680}"/>
              </a:ext>
            </a:extLst>
          </p:cNvPr>
          <p:cNvSpPr>
            <a:spLocks noGrp="1"/>
          </p:cNvSpPr>
          <p:nvPr>
            <p:ph type="title"/>
          </p:nvPr>
        </p:nvSpPr>
        <p:spPr/>
        <p:txBody>
          <a:bodyPr/>
          <a:lstStyle/>
          <a:p>
            <a:r>
              <a:rPr lang="en-US" dirty="0"/>
              <a:t>Secure resources by using identity providers</a:t>
            </a:r>
          </a:p>
        </p:txBody>
      </p:sp>
      <p:sp>
        <p:nvSpPr>
          <p:cNvPr id="3" name="Text Placeholder 2">
            <a:extLst>
              <a:ext uri="{FF2B5EF4-FFF2-40B4-BE49-F238E27FC236}">
                <a16:creationId xmlns:a16="http://schemas.microsoft.com/office/drawing/2014/main" id="{6E532B85-B928-4F31-8F50-F9C17C7085E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936236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BB56E-0191-4029-B0DC-A063933DE797}"/>
              </a:ext>
            </a:extLst>
          </p:cNvPr>
          <p:cNvSpPr>
            <a:spLocks noGrp="1"/>
          </p:cNvSpPr>
          <p:nvPr>
            <p:ph type="title"/>
          </p:nvPr>
        </p:nvSpPr>
        <p:spPr/>
        <p:txBody>
          <a:bodyPr/>
          <a:lstStyle/>
          <a:p>
            <a:r>
              <a:rPr lang="en-US" dirty="0"/>
              <a:t>Azure AD B2B vs Azure AD B2C</a:t>
            </a:r>
          </a:p>
        </p:txBody>
      </p:sp>
      <p:pic>
        <p:nvPicPr>
          <p:cNvPr id="6" name="Picture 5">
            <a:extLst>
              <a:ext uri="{FF2B5EF4-FFF2-40B4-BE49-F238E27FC236}">
                <a16:creationId xmlns:a16="http://schemas.microsoft.com/office/drawing/2014/main" id="{194B2C69-C26C-43DD-A844-6AEDD7F1D01B}"/>
              </a:ext>
            </a:extLst>
          </p:cNvPr>
          <p:cNvPicPr>
            <a:picLocks noChangeAspect="1"/>
          </p:cNvPicPr>
          <p:nvPr/>
        </p:nvPicPr>
        <p:blipFill>
          <a:blip r:embed="rId3"/>
          <a:stretch>
            <a:fillRect/>
          </a:stretch>
        </p:blipFill>
        <p:spPr>
          <a:xfrm>
            <a:off x="948381" y="1690688"/>
            <a:ext cx="10295238" cy="4657143"/>
          </a:xfrm>
          <a:prstGeom prst="rect">
            <a:avLst/>
          </a:prstGeom>
        </p:spPr>
      </p:pic>
    </p:spTree>
    <p:extLst>
      <p:ext uri="{BB962C8B-B14F-4D97-AF65-F5344CB8AC3E}">
        <p14:creationId xmlns:p14="http://schemas.microsoft.com/office/powerpoint/2010/main" val="1405656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Implement Azure AD B2B Collaboration</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fontScale="92500" lnSpcReduction="10000"/>
          </a:bodyPr>
          <a:lstStyle/>
          <a:p>
            <a:pPr marL="0" indent="0">
              <a:buNone/>
            </a:pPr>
            <a:r>
              <a:rPr lang="en-US" dirty="0"/>
              <a:t>B2B collaboration allows you to invite users outside of your organization and manage access to applications and resources.</a:t>
            </a:r>
          </a:p>
          <a:p>
            <a:pPr marL="0" indent="0">
              <a:buNone/>
            </a:pPr>
            <a:endParaRPr lang="en-US" dirty="0"/>
          </a:p>
          <a:p>
            <a:pPr marL="0" indent="0">
              <a:buNone/>
            </a:pPr>
            <a:r>
              <a:rPr lang="en-US" dirty="0"/>
              <a:t>Can add invited users to:</a:t>
            </a:r>
          </a:p>
          <a:p>
            <a:pPr marL="0" indent="0">
              <a:buNone/>
            </a:pPr>
            <a:r>
              <a:rPr lang="en-US" dirty="0"/>
              <a:t>    Enterprise applications    </a:t>
            </a:r>
          </a:p>
          <a:p>
            <a:pPr marL="0" indent="0">
              <a:buNone/>
            </a:pPr>
            <a:r>
              <a:rPr lang="en-US" dirty="0"/>
              <a:t>    Directory Users</a:t>
            </a:r>
          </a:p>
          <a:p>
            <a:pPr marL="0" indent="0">
              <a:buNone/>
            </a:pPr>
            <a:r>
              <a:rPr lang="en-US" dirty="0"/>
              <a:t>    Groups</a:t>
            </a:r>
          </a:p>
          <a:p>
            <a:pPr marL="0" indent="0">
              <a:buNone/>
            </a:pPr>
            <a:r>
              <a:rPr lang="en-US" dirty="0"/>
              <a:t>If the user doesn’t have a Microsoft account or an Azure AD account – one is created for them seamlessly at the time for offer redemption.</a:t>
            </a:r>
          </a:p>
          <a:p>
            <a:pPr marL="0" indent="0">
              <a:buNone/>
            </a:pPr>
            <a:r>
              <a:rPr lang="en-US" dirty="0"/>
              <a:t>Can utilize API to build custom application using B2B</a:t>
            </a:r>
          </a:p>
          <a:p>
            <a:pPr marL="0" indent="0">
              <a:buNone/>
            </a:pPr>
            <a:endParaRPr lang="en-US" dirty="0"/>
          </a:p>
        </p:txBody>
      </p:sp>
    </p:spTree>
    <p:extLst>
      <p:ext uri="{BB962C8B-B14F-4D97-AF65-F5344CB8AC3E}">
        <p14:creationId xmlns:p14="http://schemas.microsoft.com/office/powerpoint/2010/main" val="176166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8110"/>
            <a:ext cx="10515600" cy="1325563"/>
          </a:xfrm>
        </p:spPr>
        <p:txBody>
          <a:bodyPr/>
          <a:lstStyle/>
          <a:p>
            <a:r>
              <a:rPr lang="en-US" dirty="0"/>
              <a:t>$_.about()</a:t>
            </a:r>
          </a:p>
        </p:txBody>
      </p:sp>
      <p:sp>
        <p:nvSpPr>
          <p:cNvPr id="3" name="Content Placeholder 2"/>
          <p:cNvSpPr>
            <a:spLocks noGrp="1"/>
          </p:cNvSpPr>
          <p:nvPr>
            <p:ph idx="1"/>
          </p:nvPr>
        </p:nvSpPr>
        <p:spPr>
          <a:xfrm>
            <a:off x="838199" y="2311781"/>
            <a:ext cx="5637195" cy="2550007"/>
          </a:xfrm>
        </p:spPr>
        <p:txBody>
          <a:bodyP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dirty="0">
                <a:latin typeface="Courier" charset="0"/>
                <a:ea typeface="Courier" charset="0"/>
                <a:cs typeface="Courier" charset="0"/>
              </a:rPr>
              <a:t>$me = @{</a:t>
            </a:r>
          </a:p>
          <a:p>
            <a:pPr marL="0" indent="0">
              <a:lnSpc>
                <a:spcPct val="100000"/>
              </a:lnSpc>
              <a:spcBef>
                <a:spcPts val="0"/>
              </a:spcBef>
              <a:buFontTx/>
              <a:buNone/>
              <a:defRPr/>
            </a:pPr>
            <a:r>
              <a:rPr lang="en-US" sz="1600" dirty="0">
                <a:latin typeface="Courier" charset="0"/>
                <a:ea typeface="Courier" charset="0"/>
                <a:cs typeface="Courier" charset="0"/>
              </a:rPr>
              <a:t>  “name”  = “David Pheasant”</a:t>
            </a:r>
          </a:p>
          <a:p>
            <a:pPr marL="0" indent="0">
              <a:lnSpc>
                <a:spcPct val="100000"/>
              </a:lnSpc>
              <a:spcBef>
                <a:spcPts val="0"/>
              </a:spcBef>
              <a:buFontTx/>
              <a:buNone/>
              <a:defRPr/>
            </a:pPr>
            <a:r>
              <a:rPr lang="en-US" sz="1600" dirty="0">
                <a:latin typeface="Courier" charset="0"/>
                <a:ea typeface="Courier" charset="0"/>
                <a:cs typeface="Courier" charset="0"/>
              </a:rPr>
              <a:t>  “title” = “DevOps and Data Architect”</a:t>
            </a:r>
          </a:p>
          <a:p>
            <a:pPr marL="0" indent="0">
              <a:lnSpc>
                <a:spcPct val="100000"/>
              </a:lnSpc>
              <a:spcBef>
                <a:spcPts val="0"/>
              </a:spcBef>
              <a:buFontTx/>
              <a:buNone/>
              <a:defRPr/>
            </a:pPr>
            <a:r>
              <a:rPr lang="en-US" sz="1600" dirty="0">
                <a:latin typeface="Courier" charset="0"/>
                <a:ea typeface="Courier" charset="0"/>
                <a:cs typeface="Courier" charset="0"/>
              </a:rPr>
              <a:t>  “email” = “David.pheasant@bluemetal.com”</a:t>
            </a:r>
          </a:p>
          <a:p>
            <a:pPr marL="0" indent="0">
              <a:lnSpc>
                <a:spcPct val="100000"/>
              </a:lnSpc>
              <a:spcBef>
                <a:spcPts val="0"/>
              </a:spcBef>
              <a:buFontTx/>
              <a:buNone/>
              <a:defRPr/>
            </a:pPr>
            <a:r>
              <a:rPr lang="en-US" sz="1600" dirty="0">
                <a:latin typeface="Courier" charset="0"/>
                <a:ea typeface="Courier" charset="0"/>
                <a:cs typeface="Courier" charset="0"/>
              </a:rPr>
              <a:t>  “website” = “http://bluemetal.com/”</a:t>
            </a:r>
          </a:p>
          <a:p>
            <a:pPr marL="0" indent="0">
              <a:lnSpc>
                <a:spcPct val="100000"/>
              </a:lnSpc>
              <a:spcBef>
                <a:spcPts val="0"/>
              </a:spcBef>
              <a:buFontTx/>
              <a:buNone/>
              <a:defRPr/>
            </a:pPr>
            <a:r>
              <a:rPr lang="en-US" sz="1600" dirty="0">
                <a:latin typeface="Courier" charset="0"/>
                <a:ea typeface="Courier" charset="0"/>
                <a:cs typeface="Courier" charset="0"/>
              </a:rPr>
              <a:t>  “twitter” = @(</a:t>
            </a:r>
          </a:p>
          <a:p>
            <a:pPr marL="0" indent="0">
              <a:lnSpc>
                <a:spcPct val="100000"/>
              </a:lnSpc>
              <a:spcBef>
                <a:spcPts val="0"/>
              </a:spcBef>
              <a:buFontTx/>
              <a:buNone/>
              <a:defRPr/>
            </a:pPr>
            <a:r>
              <a:rPr lang="en-US" sz="1600" dirty="0">
                <a:latin typeface="Courier" charset="0"/>
                <a:ea typeface="Courier" charset="0"/>
                <a:cs typeface="Courier" charset="0"/>
              </a:rPr>
              <a:t>    “@</a:t>
            </a:r>
            <a:r>
              <a:rPr lang="en-US" sz="1600" dirty="0" err="1">
                <a:latin typeface="Courier" charset="0"/>
                <a:ea typeface="Courier" charset="0"/>
                <a:cs typeface="Courier" charset="0"/>
              </a:rPr>
              <a:t>David_Pheasant</a:t>
            </a:r>
            <a:r>
              <a:rPr lang="en-US" sz="1600" dirty="0">
                <a:latin typeface="Courier" charset="0"/>
                <a:ea typeface="Courier" charset="0"/>
                <a:cs typeface="Courier" charset="0"/>
              </a:rPr>
              <a:t>”,</a:t>
            </a:r>
          </a:p>
          <a:p>
            <a:pPr marL="0" indent="0">
              <a:lnSpc>
                <a:spcPct val="100000"/>
              </a:lnSpc>
              <a:spcBef>
                <a:spcPts val="0"/>
              </a:spcBef>
              <a:buFontTx/>
              <a:buNone/>
              <a:defRPr/>
            </a:pPr>
            <a:r>
              <a:rPr lang="en-US" sz="1600" dirty="0">
                <a:latin typeface="Courier" charset="0"/>
                <a:ea typeface="Courier" charset="0"/>
                <a:cs typeface="Courier" charset="0"/>
              </a:rPr>
              <a:t>    ”@HTTP_200”</a:t>
            </a:r>
          </a:p>
          <a:p>
            <a:pPr marL="0" indent="0">
              <a:lnSpc>
                <a:spcPct val="100000"/>
              </a:lnSpc>
              <a:spcBef>
                <a:spcPts val="0"/>
              </a:spcBef>
              <a:buFontTx/>
              <a:buNone/>
              <a:defRPr/>
            </a:pPr>
            <a:r>
              <a:rPr lang="en-US" sz="1600" dirty="0">
                <a:latin typeface="Courier" charset="0"/>
                <a:ea typeface="Courier" charset="0"/>
                <a:cs typeface="Courier" charset="0"/>
              </a:rPr>
              <a:t>  )</a:t>
            </a:r>
          </a:p>
          <a:p>
            <a:pPr marL="0" indent="0">
              <a:lnSpc>
                <a:spcPct val="100000"/>
              </a:lnSpc>
              <a:spcBef>
                <a:spcPts val="0"/>
              </a:spcBef>
              <a:buFontTx/>
              <a:buNone/>
            </a:pPr>
            <a:r>
              <a:rPr lang="en-US" sz="1600" dirty="0">
                <a:latin typeface="Courier" charset="0"/>
                <a:ea typeface="Courier" charset="0"/>
                <a:cs typeface="Courier" charset="0"/>
              </a:rPr>
              <a: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5394" y="1690688"/>
            <a:ext cx="4878406" cy="3769208"/>
          </a:xfrm>
          <a:prstGeom prst="rect">
            <a:avLst/>
          </a:prstGeom>
        </p:spPr>
      </p:pic>
    </p:spTree>
    <p:extLst>
      <p:ext uri="{BB962C8B-B14F-4D97-AF65-F5344CB8AC3E}">
        <p14:creationId xmlns:p14="http://schemas.microsoft.com/office/powerpoint/2010/main" val="15477886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have a web application using Azure AD for its users.  You now need to add users that work for a partner company.  What is the easiest way to give the new external users access to your web application?</a:t>
            </a:r>
          </a:p>
        </p:txBody>
      </p:sp>
      <p:sp>
        <p:nvSpPr>
          <p:cNvPr id="5" name="Content Placeholder 4"/>
          <p:cNvSpPr>
            <a:spLocks noGrp="1"/>
          </p:cNvSpPr>
          <p:nvPr>
            <p:ph idx="1"/>
          </p:nvPr>
        </p:nvSpPr>
        <p:spPr/>
        <p:txBody>
          <a:bodyPr/>
          <a:lstStyle/>
          <a:p>
            <a:r>
              <a:rPr lang="en-US" dirty="0"/>
              <a:t>Change the web application to use a Azure B2C directory</a:t>
            </a:r>
          </a:p>
          <a:p>
            <a:r>
              <a:rPr lang="en-US" dirty="0"/>
              <a:t>Change your Azure AD to use the Premium edition</a:t>
            </a:r>
          </a:p>
          <a:p>
            <a:r>
              <a:rPr lang="en-US" dirty="0"/>
              <a:t>Invite the users from Azure AD (using Azure B2B)</a:t>
            </a:r>
          </a:p>
          <a:p>
            <a:r>
              <a:rPr lang="en-US" dirty="0"/>
              <a:t>Add the users to your internal Active Directory and sync</a:t>
            </a:r>
          </a:p>
        </p:txBody>
      </p:sp>
    </p:spTree>
    <p:extLst>
      <p:ext uri="{BB962C8B-B14F-4D97-AF65-F5344CB8AC3E}">
        <p14:creationId xmlns:p14="http://schemas.microsoft.com/office/powerpoint/2010/main" val="35399067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have a web application using Azure AD for its users.  You now need to add users that work for a partner company.  What is the easiest way to give the new external users access to your web application?</a:t>
            </a:r>
          </a:p>
        </p:txBody>
      </p:sp>
      <p:sp>
        <p:nvSpPr>
          <p:cNvPr id="5" name="Content Placeholder 4"/>
          <p:cNvSpPr>
            <a:spLocks noGrp="1"/>
          </p:cNvSpPr>
          <p:nvPr>
            <p:ph idx="1"/>
          </p:nvPr>
        </p:nvSpPr>
        <p:spPr/>
        <p:txBody>
          <a:bodyPr/>
          <a:lstStyle/>
          <a:p>
            <a:endParaRPr lang="en-US" dirty="0"/>
          </a:p>
          <a:p>
            <a:endParaRPr lang="en-US" dirty="0"/>
          </a:p>
          <a:p>
            <a:pPr>
              <a:buFont typeface="+mj-lt"/>
              <a:buAutoNum type="arabicParenR" startAt="3"/>
            </a:pPr>
            <a:r>
              <a:rPr lang="en-US" dirty="0"/>
              <a:t>Invite the users from Azure AD (using Azure B2B)</a:t>
            </a:r>
          </a:p>
        </p:txBody>
      </p:sp>
    </p:spTree>
    <p:extLst>
      <p:ext uri="{BB962C8B-B14F-4D97-AF65-F5344CB8AC3E}">
        <p14:creationId xmlns:p14="http://schemas.microsoft.com/office/powerpoint/2010/main" val="20843170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F4C11-AB35-4B69-A42A-E8FF545C9600}"/>
              </a:ext>
            </a:extLst>
          </p:cNvPr>
          <p:cNvSpPr>
            <a:spLocks noGrp="1"/>
          </p:cNvSpPr>
          <p:nvPr>
            <p:ph type="title"/>
          </p:nvPr>
        </p:nvSpPr>
        <p:spPr/>
        <p:txBody>
          <a:bodyPr/>
          <a:lstStyle/>
          <a:p>
            <a:r>
              <a:rPr lang="en-US" dirty="0"/>
              <a:t>Manage Identity and access by using Azure AD B2C</a:t>
            </a:r>
          </a:p>
        </p:txBody>
      </p:sp>
      <p:sp>
        <p:nvSpPr>
          <p:cNvPr id="3" name="Content Placeholder 2">
            <a:extLst>
              <a:ext uri="{FF2B5EF4-FFF2-40B4-BE49-F238E27FC236}">
                <a16:creationId xmlns:a16="http://schemas.microsoft.com/office/drawing/2014/main" id="{A983336B-0C17-4AFD-A45B-AB0B71824517}"/>
              </a:ext>
            </a:extLst>
          </p:cNvPr>
          <p:cNvSpPr>
            <a:spLocks noGrp="1"/>
          </p:cNvSpPr>
          <p:nvPr>
            <p:ph idx="1"/>
          </p:nvPr>
        </p:nvSpPr>
        <p:spPr/>
        <p:txBody>
          <a:bodyPr>
            <a:normAutofit fontScale="62500" lnSpcReduction="20000"/>
          </a:bodyPr>
          <a:lstStyle/>
          <a:p>
            <a:pPr marL="0" indent="0">
              <a:buNone/>
            </a:pPr>
            <a:r>
              <a:rPr lang="en-US" dirty="0"/>
              <a:t>Once you create Azure AD B2C, you need to link it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Allows you to add users from </a:t>
            </a:r>
          </a:p>
          <a:p>
            <a:pPr marL="0" indent="0">
              <a:buNone/>
            </a:pPr>
            <a:r>
              <a:rPr lang="en-US" dirty="0"/>
              <a:t>    Social accounts</a:t>
            </a:r>
          </a:p>
          <a:p>
            <a:pPr marL="0" indent="0">
              <a:buNone/>
            </a:pPr>
            <a:r>
              <a:rPr lang="en-US" dirty="0"/>
              <a:t>    Enterprise Accounts</a:t>
            </a:r>
          </a:p>
          <a:p>
            <a:pPr marL="0" indent="0">
              <a:buNone/>
            </a:pPr>
            <a:r>
              <a:rPr lang="en-US" dirty="0"/>
              <a:t>    Local Accounts</a:t>
            </a:r>
          </a:p>
          <a:p>
            <a:pPr marL="0" indent="0">
              <a:buNone/>
            </a:pPr>
            <a:r>
              <a:rPr lang="en-US" dirty="0"/>
              <a:t>Can set policies</a:t>
            </a:r>
          </a:p>
          <a:p>
            <a:pPr marL="0" indent="0">
              <a:buNone/>
            </a:pPr>
            <a:r>
              <a:rPr lang="en-US" dirty="0"/>
              <a:t>Can Brand login experience</a:t>
            </a:r>
          </a:p>
          <a:p>
            <a:pPr marL="0" indent="0">
              <a:buNone/>
            </a:pPr>
            <a:endParaRPr lang="en-US" dirty="0"/>
          </a:p>
        </p:txBody>
      </p:sp>
      <p:pic>
        <p:nvPicPr>
          <p:cNvPr id="4" name="Picture 3">
            <a:extLst>
              <a:ext uri="{FF2B5EF4-FFF2-40B4-BE49-F238E27FC236}">
                <a16:creationId xmlns:a16="http://schemas.microsoft.com/office/drawing/2014/main" id="{89E6BA41-CB30-433E-9FA9-73B349998D50}"/>
              </a:ext>
            </a:extLst>
          </p:cNvPr>
          <p:cNvPicPr>
            <a:picLocks noChangeAspect="1"/>
          </p:cNvPicPr>
          <p:nvPr/>
        </p:nvPicPr>
        <p:blipFill>
          <a:blip r:embed="rId3"/>
          <a:stretch>
            <a:fillRect/>
          </a:stretch>
        </p:blipFill>
        <p:spPr>
          <a:xfrm>
            <a:off x="8552465" y="1415579"/>
            <a:ext cx="3028571" cy="5171429"/>
          </a:xfrm>
          <a:prstGeom prst="rect">
            <a:avLst/>
          </a:prstGeom>
        </p:spPr>
      </p:pic>
      <p:pic>
        <p:nvPicPr>
          <p:cNvPr id="5" name="Picture 4">
            <a:extLst>
              <a:ext uri="{FF2B5EF4-FFF2-40B4-BE49-F238E27FC236}">
                <a16:creationId xmlns:a16="http://schemas.microsoft.com/office/drawing/2014/main" id="{47DEF6A1-804E-4A49-BAD4-63D266167383}"/>
              </a:ext>
            </a:extLst>
          </p:cNvPr>
          <p:cNvPicPr>
            <a:picLocks noChangeAspect="1"/>
          </p:cNvPicPr>
          <p:nvPr/>
        </p:nvPicPr>
        <p:blipFill>
          <a:blip r:embed="rId4"/>
          <a:stretch>
            <a:fillRect/>
          </a:stretch>
        </p:blipFill>
        <p:spPr>
          <a:xfrm>
            <a:off x="838857" y="2151976"/>
            <a:ext cx="5257143" cy="1752381"/>
          </a:xfrm>
          <a:prstGeom prst="rect">
            <a:avLst/>
          </a:prstGeom>
        </p:spPr>
      </p:pic>
    </p:spTree>
    <p:extLst>
      <p:ext uri="{BB962C8B-B14F-4D97-AF65-F5344CB8AC3E}">
        <p14:creationId xmlns:p14="http://schemas.microsoft.com/office/powerpoint/2010/main" val="37087221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C8CEE-14EF-4552-81A2-76FC223A50CC}"/>
              </a:ext>
            </a:extLst>
          </p:cNvPr>
          <p:cNvSpPr>
            <a:spLocks noGrp="1"/>
          </p:cNvSpPr>
          <p:nvPr>
            <p:ph type="title"/>
          </p:nvPr>
        </p:nvSpPr>
        <p:spPr/>
        <p:txBody>
          <a:bodyPr/>
          <a:lstStyle/>
          <a:p>
            <a:r>
              <a:rPr lang="en-US" dirty="0"/>
              <a:t>Provide access to resources using identity providers</a:t>
            </a:r>
          </a:p>
        </p:txBody>
      </p:sp>
      <p:sp>
        <p:nvSpPr>
          <p:cNvPr id="3" name="Content Placeholder 2">
            <a:extLst>
              <a:ext uri="{FF2B5EF4-FFF2-40B4-BE49-F238E27FC236}">
                <a16:creationId xmlns:a16="http://schemas.microsoft.com/office/drawing/2014/main" id="{88FF7262-5897-4473-98CC-2E62339F3C86}"/>
              </a:ext>
            </a:extLst>
          </p:cNvPr>
          <p:cNvSpPr>
            <a:spLocks noGrp="1"/>
          </p:cNvSpPr>
          <p:nvPr>
            <p:ph idx="1"/>
          </p:nvPr>
        </p:nvSpPr>
        <p:spPr/>
        <p:txBody>
          <a:bodyPr/>
          <a:lstStyle/>
          <a:p>
            <a:pPr marL="0" indent="0">
              <a:buNone/>
            </a:pPr>
            <a:r>
              <a:rPr lang="en-US" dirty="0"/>
              <a:t>Configure Identity Providers in Azure AD B2C</a:t>
            </a:r>
          </a:p>
          <a:p>
            <a:pPr marL="0" indent="0">
              <a:buNone/>
            </a:pPr>
            <a:r>
              <a:rPr lang="en-US" dirty="0"/>
              <a:t>Configure in App Service Authentication blade</a:t>
            </a:r>
          </a:p>
        </p:txBody>
      </p:sp>
      <p:pic>
        <p:nvPicPr>
          <p:cNvPr id="4" name="Picture 3">
            <a:extLst>
              <a:ext uri="{FF2B5EF4-FFF2-40B4-BE49-F238E27FC236}">
                <a16:creationId xmlns:a16="http://schemas.microsoft.com/office/drawing/2014/main" id="{577B4EEA-EE24-4E8C-BD14-71DD32418062}"/>
              </a:ext>
            </a:extLst>
          </p:cNvPr>
          <p:cNvPicPr>
            <a:picLocks noChangeAspect="1"/>
          </p:cNvPicPr>
          <p:nvPr/>
        </p:nvPicPr>
        <p:blipFill>
          <a:blip r:embed="rId3"/>
          <a:stretch>
            <a:fillRect/>
          </a:stretch>
        </p:blipFill>
        <p:spPr>
          <a:xfrm>
            <a:off x="8206498" y="1252277"/>
            <a:ext cx="3019048" cy="2619048"/>
          </a:xfrm>
          <a:prstGeom prst="rect">
            <a:avLst/>
          </a:prstGeom>
        </p:spPr>
      </p:pic>
      <p:pic>
        <p:nvPicPr>
          <p:cNvPr id="5" name="Picture 4">
            <a:extLst>
              <a:ext uri="{FF2B5EF4-FFF2-40B4-BE49-F238E27FC236}">
                <a16:creationId xmlns:a16="http://schemas.microsoft.com/office/drawing/2014/main" id="{80376A88-8328-4CBE-817A-43391D90190A}"/>
              </a:ext>
            </a:extLst>
          </p:cNvPr>
          <p:cNvPicPr>
            <a:picLocks noChangeAspect="1"/>
          </p:cNvPicPr>
          <p:nvPr/>
        </p:nvPicPr>
        <p:blipFill>
          <a:blip r:embed="rId4"/>
          <a:stretch>
            <a:fillRect/>
          </a:stretch>
        </p:blipFill>
        <p:spPr>
          <a:xfrm>
            <a:off x="838200" y="2936507"/>
            <a:ext cx="4772418" cy="3763961"/>
          </a:xfrm>
          <a:prstGeom prst="rect">
            <a:avLst/>
          </a:prstGeom>
        </p:spPr>
      </p:pic>
    </p:spTree>
    <p:extLst>
      <p:ext uri="{BB962C8B-B14F-4D97-AF65-F5344CB8AC3E}">
        <p14:creationId xmlns:p14="http://schemas.microsoft.com/office/powerpoint/2010/main" val="29896705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have a web application that needs to support Single Sign On for your </a:t>
            </a:r>
            <a:r>
              <a:rPr lang="en-US" dirty="0" err="1"/>
              <a:t>on-premise</a:t>
            </a:r>
            <a:r>
              <a:rPr lang="en-US" dirty="0"/>
              <a:t> users and be able to add external users using their social logins.  Which product will be the best to use? </a:t>
            </a:r>
          </a:p>
        </p:txBody>
      </p:sp>
      <p:sp>
        <p:nvSpPr>
          <p:cNvPr id="5" name="Content Placeholder 4"/>
          <p:cNvSpPr>
            <a:spLocks noGrp="1"/>
          </p:cNvSpPr>
          <p:nvPr>
            <p:ph idx="1"/>
          </p:nvPr>
        </p:nvSpPr>
        <p:spPr/>
        <p:txBody>
          <a:bodyPr/>
          <a:lstStyle/>
          <a:p>
            <a:r>
              <a:rPr lang="en-US" dirty="0"/>
              <a:t>Azure AD B2C</a:t>
            </a:r>
          </a:p>
          <a:p>
            <a:r>
              <a:rPr lang="en-US" dirty="0"/>
              <a:t>Key Vault</a:t>
            </a:r>
          </a:p>
          <a:p>
            <a:r>
              <a:rPr lang="en-US" dirty="0"/>
              <a:t>Security Center</a:t>
            </a:r>
          </a:p>
          <a:p>
            <a:r>
              <a:rPr lang="en-US" dirty="0"/>
              <a:t>Azure B2B Collaboration</a:t>
            </a:r>
          </a:p>
        </p:txBody>
      </p:sp>
    </p:spTree>
    <p:extLst>
      <p:ext uri="{BB962C8B-B14F-4D97-AF65-F5344CB8AC3E}">
        <p14:creationId xmlns:p14="http://schemas.microsoft.com/office/powerpoint/2010/main" val="40533705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have a web application that needs to support Single Sign On for your </a:t>
            </a:r>
            <a:r>
              <a:rPr lang="en-US" dirty="0" err="1"/>
              <a:t>on-premise</a:t>
            </a:r>
            <a:r>
              <a:rPr lang="en-US" dirty="0"/>
              <a:t> users and be able to add external users using their social logins.  Which product will be the best to use? </a:t>
            </a:r>
          </a:p>
        </p:txBody>
      </p:sp>
      <p:sp>
        <p:nvSpPr>
          <p:cNvPr id="5" name="Content Placeholder 4"/>
          <p:cNvSpPr>
            <a:spLocks noGrp="1"/>
          </p:cNvSpPr>
          <p:nvPr>
            <p:ph idx="1"/>
          </p:nvPr>
        </p:nvSpPr>
        <p:spPr/>
        <p:txBody>
          <a:bodyPr/>
          <a:lstStyle/>
          <a:p>
            <a:r>
              <a:rPr lang="en-US" dirty="0"/>
              <a:t>Azure AD B2C</a:t>
            </a:r>
          </a:p>
        </p:txBody>
      </p:sp>
    </p:spTree>
    <p:extLst>
      <p:ext uri="{BB962C8B-B14F-4D97-AF65-F5344CB8AC3E}">
        <p14:creationId xmlns:p14="http://schemas.microsoft.com/office/powerpoint/2010/main" val="14555474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7B857-FF9F-43F7-B0BC-C5F3F3D6B01F}"/>
              </a:ext>
            </a:extLst>
          </p:cNvPr>
          <p:cNvSpPr>
            <a:spLocks noGrp="1"/>
          </p:cNvSpPr>
          <p:nvPr>
            <p:ph type="title"/>
          </p:nvPr>
        </p:nvSpPr>
        <p:spPr/>
        <p:txBody>
          <a:bodyPr>
            <a:normAutofit fontScale="90000"/>
          </a:bodyPr>
          <a:lstStyle/>
          <a:p>
            <a:endParaRPr lang="en-US"/>
          </a:p>
        </p:txBody>
      </p:sp>
      <p:sp>
        <p:nvSpPr>
          <p:cNvPr id="6" name="Text Placeholder 5"/>
          <p:cNvSpPr>
            <a:spLocks noGrp="1"/>
          </p:cNvSpPr>
          <p:nvPr>
            <p:ph type="body" sz="quarter" idx="11"/>
          </p:nvPr>
        </p:nvSpPr>
        <p:spPr/>
        <p:txBody>
          <a:bodyPr/>
          <a:lstStyle/>
          <a:p>
            <a:r>
              <a:rPr lang="en-US" dirty="0"/>
              <a:t>Azure B2C allows you to add social accounts, enterprise accounts and local accounts.  It is very flexible and newer than Azure AD.  The exam may not call out Azure B2C or Azure B2B Collaboration, but you will need to know how to provide the solutions they solve.  In preparing for the exam, you should try to explore both types of Azure AD directories and learn </a:t>
            </a:r>
            <a:r>
              <a:rPr lang="en-US"/>
              <a:t>the pros and cons.</a:t>
            </a:r>
            <a:endParaRPr lang="en-US" dirty="0"/>
          </a:p>
        </p:txBody>
      </p:sp>
    </p:spTree>
    <p:extLst>
      <p:ext uri="{BB962C8B-B14F-4D97-AF65-F5344CB8AC3E}">
        <p14:creationId xmlns:p14="http://schemas.microsoft.com/office/powerpoint/2010/main" val="243086594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24F3-778A-4B51-9531-2FBFB3550680}"/>
              </a:ext>
            </a:extLst>
          </p:cNvPr>
          <p:cNvSpPr>
            <a:spLocks noGrp="1"/>
          </p:cNvSpPr>
          <p:nvPr>
            <p:ph type="title"/>
          </p:nvPr>
        </p:nvSpPr>
        <p:spPr/>
        <p:txBody>
          <a:bodyPr/>
          <a:lstStyle/>
          <a:p>
            <a:r>
              <a:rPr lang="en-US" dirty="0"/>
              <a:t>Identify an appropriate data security solution</a:t>
            </a:r>
          </a:p>
        </p:txBody>
      </p:sp>
      <p:sp>
        <p:nvSpPr>
          <p:cNvPr id="3" name="Text Placeholder 2">
            <a:extLst>
              <a:ext uri="{FF2B5EF4-FFF2-40B4-BE49-F238E27FC236}">
                <a16:creationId xmlns:a16="http://schemas.microsoft.com/office/drawing/2014/main" id="{6E532B85-B928-4F31-8F50-F9C17C7085E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981002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Security and Encryption</a:t>
            </a:r>
          </a:p>
        </p:txBody>
      </p:sp>
      <p:sp>
        <p:nvSpPr>
          <p:cNvPr id="3" name="Content Placeholder 2"/>
          <p:cNvSpPr>
            <a:spLocks noGrp="1"/>
          </p:cNvSpPr>
          <p:nvPr>
            <p:ph idx="1"/>
          </p:nvPr>
        </p:nvSpPr>
        <p:spPr/>
        <p:txBody>
          <a:bodyPr/>
          <a:lstStyle/>
          <a:p>
            <a:r>
              <a:rPr lang="en-US" dirty="0"/>
              <a:t>Where is your data?</a:t>
            </a:r>
          </a:p>
          <a:p>
            <a:pPr lvl="1"/>
            <a:r>
              <a:rPr lang="en-US" dirty="0"/>
              <a:t>In Transit</a:t>
            </a:r>
          </a:p>
          <a:p>
            <a:pPr lvl="1"/>
            <a:r>
              <a:rPr lang="en-US" dirty="0"/>
              <a:t>At Rest</a:t>
            </a:r>
          </a:p>
          <a:p>
            <a:r>
              <a:rPr lang="en-US" dirty="0"/>
              <a:t>Security Method</a:t>
            </a:r>
          </a:p>
          <a:p>
            <a:pPr lvl="1"/>
            <a:r>
              <a:rPr lang="en-US" dirty="0"/>
              <a:t>MFA</a:t>
            </a:r>
          </a:p>
          <a:p>
            <a:pPr lvl="1"/>
            <a:r>
              <a:rPr lang="en-US" dirty="0"/>
              <a:t>RBAC</a:t>
            </a:r>
          </a:p>
          <a:p>
            <a:pPr lvl="1"/>
            <a:r>
              <a:rPr lang="en-US" dirty="0"/>
              <a:t>Encryption</a:t>
            </a:r>
          </a:p>
          <a:p>
            <a:pPr lvl="2"/>
            <a:r>
              <a:rPr lang="en-US" dirty="0"/>
              <a:t>In transit (SSL)</a:t>
            </a:r>
          </a:p>
          <a:p>
            <a:pPr lvl="2"/>
            <a:r>
              <a:rPr lang="en-US" dirty="0"/>
              <a:t>At Rest (Disk, File, SQL Database)</a:t>
            </a:r>
          </a:p>
        </p:txBody>
      </p:sp>
    </p:spTree>
    <p:extLst>
      <p:ext uri="{BB962C8B-B14F-4D97-AF65-F5344CB8AC3E}">
        <p14:creationId xmlns:p14="http://schemas.microsoft.com/office/powerpoint/2010/main" val="4169444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Storage</a:t>
            </a:r>
          </a:p>
        </p:txBody>
      </p:sp>
      <p:pic>
        <p:nvPicPr>
          <p:cNvPr id="5" name="Picture 4"/>
          <p:cNvPicPr>
            <a:picLocks noChangeAspect="1"/>
          </p:cNvPicPr>
          <p:nvPr/>
        </p:nvPicPr>
        <p:blipFill>
          <a:blip r:embed="rId3"/>
          <a:stretch>
            <a:fillRect/>
          </a:stretch>
        </p:blipFill>
        <p:spPr>
          <a:xfrm>
            <a:off x="1742296" y="1552526"/>
            <a:ext cx="7832657" cy="5028712"/>
          </a:xfrm>
          <a:prstGeom prst="rect">
            <a:avLst/>
          </a:prstGeom>
        </p:spPr>
      </p:pic>
    </p:spTree>
    <p:extLst>
      <p:ext uri="{BB962C8B-B14F-4D97-AF65-F5344CB8AC3E}">
        <p14:creationId xmlns:p14="http://schemas.microsoft.com/office/powerpoint/2010/main" val="2569308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#2 </a:t>
            </a:r>
            <a:r>
              <a:rPr lang="en-US" u="sng" dirty="0">
                <a:hlinkClick r:id="rId3"/>
              </a:rPr>
              <a:t>Secure resources (20–25%)</a:t>
            </a:r>
            <a:endParaRPr lang="en-US" dirty="0"/>
          </a:p>
        </p:txBody>
      </p:sp>
      <p:sp>
        <p:nvSpPr>
          <p:cNvPr id="5" name="Content Placeholder 4"/>
          <p:cNvSpPr>
            <a:spLocks noGrp="1"/>
          </p:cNvSpPr>
          <p:nvPr>
            <p:ph sz="half" idx="1"/>
          </p:nvPr>
        </p:nvSpPr>
        <p:spPr>
          <a:xfrm>
            <a:off x="239849" y="1516288"/>
            <a:ext cx="5699760" cy="5193698"/>
          </a:xfrm>
        </p:spPr>
        <p:txBody>
          <a:bodyPr>
            <a:normAutofit fontScale="77500" lnSpcReduction="20000"/>
          </a:bodyPr>
          <a:lstStyle/>
          <a:p>
            <a:pPr marL="0" lvl="1" indent="0">
              <a:lnSpc>
                <a:spcPct val="107000"/>
              </a:lnSpc>
              <a:spcBef>
                <a:spcPts val="1000"/>
              </a:spcBef>
              <a:buSzPts val="1000"/>
              <a:buNone/>
              <a:tabLst>
                <a:tab pos="228600" algn="l"/>
              </a:tabLst>
            </a:pPr>
            <a:r>
              <a:rPr lang="en-US" sz="2600" b="1" dirty="0">
                <a:latin typeface="Calibri" panose="020F0502020204030204" pitchFamily="34" charset="0"/>
                <a:ea typeface="Calibri" panose="020F0502020204030204" pitchFamily="34" charset="0"/>
                <a:cs typeface="Times New Roman" panose="02020603050405020304" pitchFamily="18" charset="0"/>
              </a:rPr>
              <a:t>1. Secure resources by using managed identities </a:t>
            </a:r>
          </a:p>
          <a:p>
            <a:pPr lvl="1">
              <a:lnSpc>
                <a:spcPct val="120000"/>
              </a:lnSpc>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Describe the differences between Active Directory on-premises and Azure Active Directory (Azure AD), </a:t>
            </a:r>
          </a:p>
          <a:p>
            <a:pPr lvl="1">
              <a:lnSpc>
                <a:spcPct val="120000"/>
              </a:lnSpc>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Programmatically access Azure AD using Graph API, </a:t>
            </a:r>
          </a:p>
          <a:p>
            <a:pPr lvl="1">
              <a:lnSpc>
                <a:spcPct val="120000"/>
              </a:lnSpc>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Secure access to resources from Azure AD applications using OAuth and OpenID Connect</a:t>
            </a:r>
          </a:p>
          <a:p>
            <a:pPr marL="0" lvl="1" indent="0">
              <a:lnSpc>
                <a:spcPct val="107000"/>
              </a:lnSpc>
              <a:spcBef>
                <a:spcPts val="1000"/>
              </a:spcBef>
              <a:buSzPts val="1000"/>
              <a:buNone/>
              <a:tabLst>
                <a:tab pos="228600" algn="l"/>
              </a:tabLst>
            </a:pPr>
            <a:r>
              <a:rPr lang="en-US" sz="2600" b="1" dirty="0">
                <a:latin typeface="Calibri" panose="020F0502020204030204" pitchFamily="34" charset="0"/>
                <a:ea typeface="Calibri" panose="020F0502020204030204" pitchFamily="34" charset="0"/>
                <a:cs typeface="Times New Roman" panose="02020603050405020304" pitchFamily="18" charset="0"/>
              </a:rPr>
              <a:t>2. Secure resources by using hybrid identities </a:t>
            </a:r>
          </a:p>
          <a:p>
            <a:pPr lvl="1">
              <a:lnSpc>
                <a:spcPct val="120000"/>
              </a:lnSpc>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Use SAML claims to authenticate to on-premises resources, describe AD Connect synchronization, implement federated identities using Active Directory Federation Services (ADFS)</a:t>
            </a:r>
          </a:p>
          <a:p>
            <a:pPr marL="0" indent="0">
              <a:lnSpc>
                <a:spcPct val="120000"/>
              </a:lnSpc>
              <a:spcAft>
                <a:spcPts val="600"/>
              </a:spcAft>
              <a:buSzPts val="1000"/>
              <a:buNone/>
              <a:tabLst>
                <a:tab pos="685800" algn="l"/>
              </a:tabLst>
            </a:pPr>
            <a:r>
              <a:rPr lang="en-US" sz="2900" b="1" dirty="0">
                <a:latin typeface="Calibri" panose="020F0502020204030204" pitchFamily="34" charset="0"/>
                <a:ea typeface="Calibri" panose="020F0502020204030204" pitchFamily="34" charset="0"/>
                <a:cs typeface="Times New Roman" panose="02020603050405020304" pitchFamily="18" charset="0"/>
              </a:rPr>
              <a:t>3. Secure resources by using identity providers </a:t>
            </a:r>
          </a:p>
          <a:p>
            <a:pPr lvl="1">
              <a:lnSpc>
                <a:spcPct val="120000"/>
              </a:lnSpc>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Provide access to resources using identity providers, such as Microsoft account, Facebook, Google, and Yahoo!; </a:t>
            </a:r>
          </a:p>
          <a:p>
            <a:pPr lvl="1">
              <a:lnSpc>
                <a:spcPct val="120000"/>
              </a:lnSpc>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Manage identity and access by using Azure AD B2C </a:t>
            </a:r>
          </a:p>
          <a:p>
            <a:pPr lvl="1">
              <a:lnSpc>
                <a:spcPct val="120000"/>
              </a:lnSpc>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Implement Azure AD B2B</a:t>
            </a:r>
          </a:p>
          <a:p>
            <a:pPr marL="457200" lvl="1" indent="0">
              <a:lnSpc>
                <a:spcPct val="120000"/>
              </a:lnSpc>
              <a:spcAft>
                <a:spcPts val="600"/>
              </a:spcAft>
              <a:buSzPts val="1000"/>
              <a:buNone/>
              <a:tabLst>
                <a:tab pos="685800" algn="l"/>
              </a:tabLst>
            </a:pPr>
            <a:endParaRPr lang="en-US" sz="18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Content Placeholder 2"/>
          <p:cNvSpPr>
            <a:spLocks noGrp="1"/>
          </p:cNvSpPr>
          <p:nvPr>
            <p:ph sz="half" idx="2"/>
          </p:nvPr>
        </p:nvSpPr>
        <p:spPr>
          <a:xfrm>
            <a:off x="6369413" y="1516287"/>
            <a:ext cx="5699760" cy="4968875"/>
          </a:xfrm>
        </p:spPr>
        <p:txBody>
          <a:bodyPr>
            <a:normAutofit fontScale="77500" lnSpcReduction="20000"/>
          </a:bodyPr>
          <a:lstStyle/>
          <a:p>
            <a:pPr marL="0" lvl="1" indent="0">
              <a:lnSpc>
                <a:spcPct val="107000"/>
              </a:lnSpc>
              <a:spcBef>
                <a:spcPts val="1000"/>
              </a:spcBef>
              <a:buSzPts val="1000"/>
              <a:buNone/>
              <a:tabLst>
                <a:tab pos="228600" algn="l"/>
              </a:tabLst>
            </a:pPr>
            <a:r>
              <a:rPr lang="en-US" sz="2600" b="1" dirty="0">
                <a:latin typeface="Calibri" panose="020F0502020204030204" pitchFamily="34" charset="0"/>
                <a:ea typeface="Calibri" panose="020F0502020204030204" pitchFamily="34" charset="0"/>
                <a:cs typeface="Times New Roman" panose="02020603050405020304" pitchFamily="18" charset="0"/>
              </a:rPr>
              <a:t>4. Identify an appropriate data security solution </a:t>
            </a:r>
          </a:p>
          <a:p>
            <a:pPr lvl="1">
              <a:lnSpc>
                <a:spcPct val="120000"/>
              </a:lnSpc>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Identify security requirements for data in transit and data at rest; </a:t>
            </a:r>
          </a:p>
          <a:p>
            <a:pPr lvl="1">
              <a:lnSpc>
                <a:spcPct val="120000"/>
              </a:lnSpc>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Identify security requirements using Azure services, including Azure Storage Encryption, Azure Disk Encryption, and Azure SQL Database TDE </a:t>
            </a:r>
          </a:p>
          <a:p>
            <a:pPr marL="0" lvl="1" indent="0">
              <a:lnSpc>
                <a:spcPct val="107000"/>
              </a:lnSpc>
              <a:spcBef>
                <a:spcPts val="1000"/>
              </a:spcBef>
              <a:buSzPts val="1000"/>
              <a:buNone/>
              <a:tabLst>
                <a:tab pos="228600" algn="l"/>
              </a:tabLst>
            </a:pPr>
            <a:r>
              <a:rPr lang="en-US" sz="2600" b="1" dirty="0">
                <a:latin typeface="Calibri" panose="020F0502020204030204" pitchFamily="34" charset="0"/>
                <a:ea typeface="Calibri" panose="020F0502020204030204" pitchFamily="34" charset="0"/>
                <a:cs typeface="Times New Roman" panose="02020603050405020304" pitchFamily="18" charset="0"/>
              </a:rPr>
              <a:t>5. Design a role-based access control (RBAC) strategy </a:t>
            </a:r>
          </a:p>
          <a:p>
            <a:pPr lvl="1">
              <a:lnSpc>
                <a:spcPct val="120000"/>
              </a:lnSpc>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Secure resource scopes, such as the ability to create VMs and Azure Web Apps; </a:t>
            </a:r>
          </a:p>
          <a:p>
            <a:pPr lvl="1">
              <a:lnSpc>
                <a:spcPct val="120000"/>
              </a:lnSpc>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Implement Azure RBAC standard roles </a:t>
            </a:r>
          </a:p>
          <a:p>
            <a:pPr lvl="1">
              <a:lnSpc>
                <a:spcPct val="120000"/>
              </a:lnSpc>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Design Azure RBAC custom roles</a:t>
            </a:r>
          </a:p>
          <a:p>
            <a:pPr marL="0" lvl="1" indent="0">
              <a:lnSpc>
                <a:spcPct val="107000"/>
              </a:lnSpc>
              <a:spcBef>
                <a:spcPts val="1000"/>
              </a:spcBef>
              <a:buSzPts val="1000"/>
              <a:buNone/>
              <a:tabLst>
                <a:tab pos="228600" algn="l"/>
              </a:tabLst>
            </a:pPr>
            <a:r>
              <a:rPr lang="en-US" sz="2600" b="1" dirty="0">
                <a:latin typeface="Calibri" panose="020F0502020204030204" pitchFamily="34" charset="0"/>
                <a:ea typeface="Calibri" panose="020F0502020204030204" pitchFamily="34" charset="0"/>
                <a:cs typeface="Times New Roman" panose="02020603050405020304" pitchFamily="18" charset="0"/>
              </a:rPr>
              <a:t>6. Manage security risks by using an appropriate security solution </a:t>
            </a:r>
          </a:p>
          <a:p>
            <a:pPr lvl="1">
              <a:lnSpc>
                <a:spcPct val="120000"/>
              </a:lnSpc>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Identify, assess, and mitigate security risks by using Azure Security Center, Operations Management Suite, and other services </a:t>
            </a:r>
          </a:p>
          <a:p>
            <a:pPr marL="0" indent="0">
              <a:lnSpc>
                <a:spcPct val="107000"/>
              </a:lnSpc>
              <a:buSzPts val="1000"/>
              <a:buNone/>
              <a:tabLst>
                <a:tab pos="228600" algn="l"/>
              </a:tabLst>
            </a:pPr>
            <a:endParaRPr lang="en-US" altLang="en-US"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654234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Storage Services Encryption</a:t>
            </a:r>
          </a:p>
        </p:txBody>
      </p:sp>
      <p:pic>
        <p:nvPicPr>
          <p:cNvPr id="5" name="Picture 4" descr="ss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5735" y="1579172"/>
            <a:ext cx="3569033" cy="4855545"/>
          </a:xfrm>
          <a:prstGeom prst="rect">
            <a:avLst/>
          </a:prstGeom>
        </p:spPr>
      </p:pic>
      <p:pic>
        <p:nvPicPr>
          <p:cNvPr id="6" name="Picture 5" descr="sse2.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92635" y="2148976"/>
            <a:ext cx="5763880" cy="3410044"/>
          </a:xfrm>
          <a:prstGeom prst="rect">
            <a:avLst/>
          </a:prstGeom>
        </p:spPr>
      </p:pic>
    </p:spTree>
    <p:extLst>
      <p:ext uri="{BB962C8B-B14F-4D97-AF65-F5344CB8AC3E}">
        <p14:creationId xmlns:p14="http://schemas.microsoft.com/office/powerpoint/2010/main" val="28030168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Disk Encryption</a:t>
            </a:r>
          </a:p>
        </p:txBody>
      </p:sp>
      <p:pic>
        <p:nvPicPr>
          <p:cNvPr id="3" name="Picture 2" descr="3073.ADEM.jpg"/>
          <p:cNvPicPr>
            <a:picLocks noChangeAspect="1"/>
          </p:cNvPicPr>
          <p:nvPr/>
        </p:nvPicPr>
        <p:blipFill rotWithShape="1">
          <a:blip r:embed="rId3">
            <a:extLst>
              <a:ext uri="{28A0092B-C50C-407E-A947-70E740481C1C}">
                <a14:useLocalDpi xmlns:a14="http://schemas.microsoft.com/office/drawing/2010/main" val="0"/>
              </a:ext>
            </a:extLst>
          </a:blip>
          <a:srcRect t="9215" b="20096"/>
          <a:stretch/>
        </p:blipFill>
        <p:spPr>
          <a:xfrm>
            <a:off x="558800" y="1758247"/>
            <a:ext cx="11061700" cy="4363072"/>
          </a:xfrm>
          <a:prstGeom prst="rect">
            <a:avLst/>
          </a:prstGeom>
        </p:spPr>
      </p:pic>
    </p:spTree>
    <p:extLst>
      <p:ext uri="{BB962C8B-B14F-4D97-AF65-F5344CB8AC3E}">
        <p14:creationId xmlns:p14="http://schemas.microsoft.com/office/powerpoint/2010/main" val="8526219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Disk Encryption Scenarios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fontScale="92500" lnSpcReduction="10000"/>
          </a:bodyPr>
          <a:lstStyle/>
          <a:p>
            <a:r>
              <a:rPr lang="en-US" dirty="0"/>
              <a:t>Enable encryption on new </a:t>
            </a:r>
            <a:r>
              <a:rPr lang="en-US" dirty="0" err="1"/>
              <a:t>IaaS</a:t>
            </a:r>
            <a:r>
              <a:rPr lang="en-US" dirty="0"/>
              <a:t> VMs created from pre-encrypted VHD and encryption keys</a:t>
            </a:r>
          </a:p>
          <a:p>
            <a:r>
              <a:rPr lang="en-US" dirty="0"/>
              <a:t>Enable encryption on new </a:t>
            </a:r>
            <a:r>
              <a:rPr lang="en-US" dirty="0" err="1"/>
              <a:t>IaaS</a:t>
            </a:r>
            <a:r>
              <a:rPr lang="en-US" dirty="0"/>
              <a:t> VMs created from the Azure Gallery images</a:t>
            </a:r>
          </a:p>
          <a:p>
            <a:r>
              <a:rPr lang="en-US" dirty="0"/>
              <a:t>Enable encryption on existing </a:t>
            </a:r>
            <a:r>
              <a:rPr lang="en-US" dirty="0" err="1"/>
              <a:t>IaaS</a:t>
            </a:r>
            <a:r>
              <a:rPr lang="en-US" dirty="0"/>
              <a:t> VMs running in Azure</a:t>
            </a:r>
          </a:p>
          <a:p>
            <a:r>
              <a:rPr lang="en-US" dirty="0"/>
              <a:t>Disable encryption on Windows </a:t>
            </a:r>
            <a:r>
              <a:rPr lang="en-US" dirty="0" err="1"/>
              <a:t>IaaS</a:t>
            </a:r>
            <a:r>
              <a:rPr lang="en-US" dirty="0"/>
              <a:t> VMs</a:t>
            </a:r>
          </a:p>
          <a:p>
            <a:r>
              <a:rPr lang="en-US" dirty="0"/>
              <a:t>Disable encryption on data drives for Linux </a:t>
            </a:r>
            <a:r>
              <a:rPr lang="en-US" dirty="0" err="1"/>
              <a:t>IaaS</a:t>
            </a:r>
            <a:r>
              <a:rPr lang="en-US" dirty="0"/>
              <a:t> VMs</a:t>
            </a:r>
          </a:p>
          <a:p>
            <a:r>
              <a:rPr lang="en-US" dirty="0"/>
              <a:t>Enable encryption of managed disk VMs</a:t>
            </a:r>
          </a:p>
          <a:p>
            <a:r>
              <a:rPr lang="en-US" dirty="0"/>
              <a:t>Update encryption settings of an existing encrypted non-premium storage VM</a:t>
            </a:r>
          </a:p>
          <a:p>
            <a:r>
              <a:rPr lang="en-US" dirty="0"/>
              <a:t>Backup and restore of encrypted VMs, encrypted with key encryption key</a:t>
            </a:r>
          </a:p>
        </p:txBody>
      </p:sp>
    </p:spTree>
    <p:extLst>
      <p:ext uri="{BB962C8B-B14F-4D97-AF65-F5344CB8AC3E}">
        <p14:creationId xmlns:p14="http://schemas.microsoft.com/office/powerpoint/2010/main" val="24471541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Databases</a:t>
            </a:r>
          </a:p>
        </p:txBody>
      </p:sp>
      <p:pic>
        <p:nvPicPr>
          <p:cNvPr id="3" name="Picture 2"/>
          <p:cNvPicPr>
            <a:picLocks noChangeAspect="1"/>
          </p:cNvPicPr>
          <p:nvPr/>
        </p:nvPicPr>
        <p:blipFill>
          <a:blip r:embed="rId3"/>
          <a:stretch>
            <a:fillRect/>
          </a:stretch>
        </p:blipFill>
        <p:spPr>
          <a:xfrm>
            <a:off x="1454445" y="1579173"/>
            <a:ext cx="7445437" cy="4786353"/>
          </a:xfrm>
          <a:prstGeom prst="rect">
            <a:avLst/>
          </a:prstGeom>
        </p:spPr>
      </p:pic>
      <p:pic>
        <p:nvPicPr>
          <p:cNvPr id="4" name="Picture 3"/>
          <p:cNvPicPr>
            <a:picLocks noChangeAspect="1"/>
          </p:cNvPicPr>
          <p:nvPr/>
        </p:nvPicPr>
        <p:blipFill>
          <a:blip r:embed="rId4"/>
          <a:stretch>
            <a:fillRect/>
          </a:stretch>
        </p:blipFill>
        <p:spPr>
          <a:xfrm>
            <a:off x="9536869" y="2979262"/>
            <a:ext cx="1843221" cy="1829516"/>
          </a:xfrm>
          <a:prstGeom prst="rect">
            <a:avLst/>
          </a:prstGeom>
        </p:spPr>
      </p:pic>
    </p:spTree>
    <p:extLst>
      <p:ext uri="{BB962C8B-B14F-4D97-AF65-F5344CB8AC3E}">
        <p14:creationId xmlns:p14="http://schemas.microsoft.com/office/powerpoint/2010/main" val="10858827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SQL Server TDE</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a:bodyPr>
          <a:lstStyle/>
          <a:p>
            <a:pPr marL="0" indent="0">
              <a:buNone/>
            </a:pPr>
            <a:r>
              <a:rPr lang="en-US" dirty="0"/>
              <a:t>Transparent Data Encryption</a:t>
            </a:r>
          </a:p>
          <a:p>
            <a:pPr marL="0" indent="0">
              <a:buNone/>
            </a:pPr>
            <a:endParaRPr lang="en-US" dirty="0"/>
          </a:p>
          <a:p>
            <a:pPr marL="0" indent="0">
              <a:buNone/>
            </a:pPr>
            <a:r>
              <a:rPr lang="en-US" dirty="0"/>
              <a:t>Applies to both PAAS and IAAS offerings</a:t>
            </a:r>
          </a:p>
          <a:p>
            <a:pPr marL="0" indent="0">
              <a:buNone/>
            </a:pPr>
            <a:endParaRPr lang="en-US" dirty="0"/>
          </a:p>
          <a:p>
            <a:pPr marL="0" indent="0">
              <a:buNone/>
            </a:pPr>
            <a:r>
              <a:rPr lang="en-US" dirty="0"/>
              <a:t>Covers both “in transit” and “at rest” encryption requirements</a:t>
            </a:r>
          </a:p>
          <a:p>
            <a:pPr marL="0" indent="0">
              <a:buNone/>
            </a:pPr>
            <a:endParaRPr lang="en-US" dirty="0"/>
          </a:p>
        </p:txBody>
      </p:sp>
    </p:spTree>
    <p:extLst>
      <p:ext uri="{BB962C8B-B14F-4D97-AF65-F5344CB8AC3E}">
        <p14:creationId xmlns:p14="http://schemas.microsoft.com/office/powerpoint/2010/main" val="21619867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Storage Client Library</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a:bodyPr>
          <a:lstStyle/>
          <a:p>
            <a:pPr marL="0" indent="0">
              <a:buNone/>
            </a:pPr>
            <a:r>
              <a:rPr lang="en-US" dirty="0"/>
              <a:t>Encrypting data within client applications before uploading to Azure Storage</a:t>
            </a:r>
          </a:p>
          <a:p>
            <a:pPr marL="0" indent="0">
              <a:buNone/>
            </a:pPr>
            <a:endParaRPr lang="en-US" dirty="0"/>
          </a:p>
          <a:p>
            <a:pPr marL="0" indent="0">
              <a:buNone/>
            </a:pPr>
            <a:r>
              <a:rPr lang="en-US" dirty="0"/>
              <a:t>Decrypting data while downloading to the client</a:t>
            </a:r>
          </a:p>
          <a:p>
            <a:pPr marL="0" indent="0">
              <a:buNone/>
            </a:pPr>
            <a:endParaRPr lang="en-US" dirty="0"/>
          </a:p>
          <a:p>
            <a:pPr marL="0" indent="0">
              <a:buNone/>
            </a:pPr>
            <a:r>
              <a:rPr lang="en-US" dirty="0"/>
              <a:t>Integrates with Azure Key Vault for storage account key management</a:t>
            </a:r>
          </a:p>
        </p:txBody>
      </p:sp>
    </p:spTree>
    <p:extLst>
      <p:ext uri="{BB962C8B-B14F-4D97-AF65-F5344CB8AC3E}">
        <p14:creationId xmlns:p14="http://schemas.microsoft.com/office/powerpoint/2010/main" val="30485873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Storage Client Library </a:t>
            </a:r>
            <a:r>
              <a:rPr lang="mr-IN" dirty="0"/>
              <a:t>–</a:t>
            </a:r>
            <a:r>
              <a:rPr lang="en-US" dirty="0"/>
              <a:t> Blob Example</a:t>
            </a:r>
          </a:p>
        </p:txBody>
      </p:sp>
      <p:pic>
        <p:nvPicPr>
          <p:cNvPr id="8" name="Picture 7" descr="blobencryp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 y="1811840"/>
            <a:ext cx="10020300" cy="3644900"/>
          </a:xfrm>
          <a:prstGeom prst="rect">
            <a:avLst/>
          </a:prstGeom>
        </p:spPr>
      </p:pic>
    </p:spTree>
    <p:extLst>
      <p:ext uri="{BB962C8B-B14F-4D97-AF65-F5344CB8AC3E}">
        <p14:creationId xmlns:p14="http://schemas.microsoft.com/office/powerpoint/2010/main" val="2031089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24F3-778A-4B51-9531-2FBFB3550680}"/>
              </a:ext>
            </a:extLst>
          </p:cNvPr>
          <p:cNvSpPr>
            <a:spLocks noGrp="1"/>
          </p:cNvSpPr>
          <p:nvPr>
            <p:ph type="title"/>
          </p:nvPr>
        </p:nvSpPr>
        <p:spPr/>
        <p:txBody>
          <a:bodyPr/>
          <a:lstStyle/>
          <a:p>
            <a:r>
              <a:rPr lang="en-US" dirty="0"/>
              <a:t>Design a role-based access control (RBAC) strategy</a:t>
            </a:r>
          </a:p>
        </p:txBody>
      </p:sp>
      <p:sp>
        <p:nvSpPr>
          <p:cNvPr id="3" name="Text Placeholder 2">
            <a:extLst>
              <a:ext uri="{FF2B5EF4-FFF2-40B4-BE49-F238E27FC236}">
                <a16:creationId xmlns:a16="http://schemas.microsoft.com/office/drawing/2014/main" id="{6E532B85-B928-4F31-8F50-F9C17C7085E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097418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RBAC Overview</a:t>
            </a:r>
          </a:p>
        </p:txBody>
      </p:sp>
      <p:pic>
        <p:nvPicPr>
          <p:cNvPr id="6" name="Picture 5"/>
          <p:cNvPicPr>
            <a:picLocks noChangeAspect="1"/>
          </p:cNvPicPr>
          <p:nvPr/>
        </p:nvPicPr>
        <p:blipFill>
          <a:blip r:embed="rId3"/>
          <a:stretch>
            <a:fillRect/>
          </a:stretch>
        </p:blipFill>
        <p:spPr>
          <a:xfrm>
            <a:off x="1905141" y="1654116"/>
            <a:ext cx="6058642" cy="4919883"/>
          </a:xfrm>
          <a:prstGeom prst="rect">
            <a:avLst/>
          </a:prstGeom>
        </p:spPr>
      </p:pic>
    </p:spTree>
    <p:extLst>
      <p:ext uri="{BB962C8B-B14F-4D97-AF65-F5344CB8AC3E}">
        <p14:creationId xmlns:p14="http://schemas.microsoft.com/office/powerpoint/2010/main" val="9728493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Role Management</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a:bodyPr>
          <a:lstStyle/>
          <a:p>
            <a:r>
              <a:rPr lang="en-US" dirty="0"/>
              <a:t>Levels at which may be managed/assigned</a:t>
            </a:r>
          </a:p>
          <a:p>
            <a:pPr lvl="1"/>
            <a:r>
              <a:rPr lang="en-US" dirty="0"/>
              <a:t>Subscription Level</a:t>
            </a:r>
          </a:p>
          <a:p>
            <a:pPr lvl="1"/>
            <a:r>
              <a:rPr lang="en-US" dirty="0"/>
              <a:t>Resource Group Level</a:t>
            </a:r>
          </a:p>
          <a:p>
            <a:pPr lvl="1"/>
            <a:r>
              <a:rPr lang="en-US" dirty="0"/>
              <a:t>Resource Level</a:t>
            </a:r>
          </a:p>
          <a:p>
            <a:r>
              <a:rPr lang="en-US" dirty="0"/>
              <a:t>Built-In roles</a:t>
            </a:r>
          </a:p>
          <a:p>
            <a:r>
              <a:rPr lang="en-US" dirty="0"/>
              <a:t>Custom Roles</a:t>
            </a:r>
          </a:p>
          <a:p>
            <a:r>
              <a:rPr lang="en-US" dirty="0"/>
              <a:t>Access that you grant at parent scopes is inherited at child scopes</a:t>
            </a:r>
          </a:p>
          <a:p>
            <a:endParaRPr lang="en-US" dirty="0"/>
          </a:p>
          <a:p>
            <a:pPr marL="0" indent="0">
              <a:buNone/>
            </a:pPr>
            <a:endParaRPr lang="en-US" dirty="0"/>
          </a:p>
        </p:txBody>
      </p:sp>
    </p:spTree>
    <p:extLst>
      <p:ext uri="{BB962C8B-B14F-4D97-AF65-F5344CB8AC3E}">
        <p14:creationId xmlns:p14="http://schemas.microsoft.com/office/powerpoint/2010/main" val="2601931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19624-E12C-4E4E-A6D6-C094AC0C6809}"/>
              </a:ext>
            </a:extLst>
          </p:cNvPr>
          <p:cNvSpPr>
            <a:spLocks noGrp="1"/>
          </p:cNvSpPr>
          <p:nvPr>
            <p:ph type="title"/>
          </p:nvPr>
        </p:nvSpPr>
        <p:spPr/>
        <p:txBody>
          <a:bodyPr/>
          <a:lstStyle/>
          <a:p>
            <a:r>
              <a:rPr lang="en-US" dirty="0"/>
              <a:t>Secure resources by using managed identities</a:t>
            </a:r>
          </a:p>
        </p:txBody>
      </p:sp>
      <p:sp>
        <p:nvSpPr>
          <p:cNvPr id="3" name="Text Placeholder 2">
            <a:extLst>
              <a:ext uri="{FF2B5EF4-FFF2-40B4-BE49-F238E27FC236}">
                <a16:creationId xmlns:a16="http://schemas.microsoft.com/office/drawing/2014/main" id="{3A4F6066-220D-4924-8324-EC2732A6A73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70205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Custom Roles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lnSpcReduction="10000"/>
          </a:bodyPr>
          <a:lstStyle/>
          <a:p>
            <a:pPr marL="0" indent="0">
              <a:buNone/>
            </a:pPr>
            <a:r>
              <a:rPr lang="en-US" dirty="0"/>
              <a:t>Use when none of the built-in roles meet your needs</a:t>
            </a:r>
          </a:p>
          <a:p>
            <a:pPr marL="0" indent="0">
              <a:buNone/>
            </a:pPr>
            <a:endParaRPr lang="en-US" dirty="0"/>
          </a:p>
          <a:p>
            <a:pPr marL="0" indent="0">
              <a:buNone/>
            </a:pPr>
            <a:r>
              <a:rPr lang="en-US" dirty="0"/>
              <a:t>Each tenant can create up to 2000 custom roles.</a:t>
            </a:r>
          </a:p>
          <a:p>
            <a:pPr marL="0" indent="0">
              <a:buNone/>
            </a:pPr>
            <a:endParaRPr lang="en-US" dirty="0"/>
          </a:p>
          <a:p>
            <a:pPr marL="0" indent="0">
              <a:buNone/>
            </a:pPr>
            <a:r>
              <a:rPr lang="en-US" dirty="0"/>
              <a:t>Shared across all subscriptions that use a tenant</a:t>
            </a:r>
          </a:p>
          <a:p>
            <a:pPr marL="0" indent="0">
              <a:buNone/>
            </a:pPr>
            <a:endParaRPr lang="en-US" dirty="0"/>
          </a:p>
          <a:p>
            <a:pPr marL="0" indent="0">
              <a:buNone/>
            </a:pPr>
            <a:r>
              <a:rPr lang="en-US" dirty="0"/>
              <a:t>Comprised of Actions, </a:t>
            </a:r>
            <a:r>
              <a:rPr lang="en-US" dirty="0" err="1"/>
              <a:t>NotActions</a:t>
            </a:r>
            <a:r>
              <a:rPr lang="en-US" dirty="0"/>
              <a:t>, and </a:t>
            </a:r>
            <a:r>
              <a:rPr lang="en-US" dirty="0" err="1"/>
              <a:t>AvailableScopes</a:t>
            </a:r>
            <a:endParaRPr lang="en-US" dirty="0"/>
          </a:p>
          <a:p>
            <a:pPr marL="0" indent="0">
              <a:buNone/>
            </a:pPr>
            <a:endParaRPr lang="en-US" dirty="0"/>
          </a:p>
          <a:p>
            <a:pPr marL="0" indent="0">
              <a:buNone/>
            </a:pPr>
            <a:r>
              <a:rPr lang="en-US" dirty="0"/>
              <a:t>Managed via Portal, PowerShell, Azure CLI, </a:t>
            </a:r>
            <a:r>
              <a:rPr lang="en-US"/>
              <a:t>or the REST API</a:t>
            </a:r>
            <a:endParaRPr lang="en-US" dirty="0"/>
          </a:p>
        </p:txBody>
      </p:sp>
    </p:spTree>
    <p:extLst>
      <p:ext uri="{BB962C8B-B14F-4D97-AF65-F5344CB8AC3E}">
        <p14:creationId xmlns:p14="http://schemas.microsoft.com/office/powerpoint/2010/main" val="27870555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Custom Role Example</a:t>
            </a:r>
          </a:p>
        </p:txBody>
      </p:sp>
      <p:pic>
        <p:nvPicPr>
          <p:cNvPr id="5" name="Picture 4" descr="rba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8798" y="1618192"/>
            <a:ext cx="7921174" cy="4744507"/>
          </a:xfrm>
          <a:prstGeom prst="rect">
            <a:avLst/>
          </a:prstGeom>
        </p:spPr>
      </p:pic>
    </p:spTree>
    <p:extLst>
      <p:ext uri="{BB962C8B-B14F-4D97-AF65-F5344CB8AC3E}">
        <p14:creationId xmlns:p14="http://schemas.microsoft.com/office/powerpoint/2010/main" val="33270872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RBAC in the Azure Portal</a:t>
            </a:r>
          </a:p>
        </p:txBody>
      </p:sp>
      <p:pic>
        <p:nvPicPr>
          <p:cNvPr id="3" name="Picture 2" descr="rbac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51501" y="1538144"/>
            <a:ext cx="8870240" cy="4952491"/>
          </a:xfrm>
          <a:prstGeom prst="rect">
            <a:avLst/>
          </a:prstGeom>
        </p:spPr>
      </p:pic>
    </p:spTree>
    <p:extLst>
      <p:ext uri="{BB962C8B-B14F-4D97-AF65-F5344CB8AC3E}">
        <p14:creationId xmlns:p14="http://schemas.microsoft.com/office/powerpoint/2010/main" val="33866524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 security risks by using an appropriate security solution</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716858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CIA-Triad Security Model</a:t>
            </a:r>
          </a:p>
        </p:txBody>
      </p:sp>
      <p:sp>
        <p:nvSpPr>
          <p:cNvPr id="5" name="Content Placeholder 4"/>
          <p:cNvSpPr>
            <a:spLocks noGrp="1"/>
          </p:cNvSpPr>
          <p:nvPr>
            <p:ph idx="1"/>
          </p:nvPr>
        </p:nvSpPr>
        <p:spPr/>
        <p:txBody>
          <a:bodyPr>
            <a:normAutofit lnSpcReduction="10000"/>
          </a:bodyPr>
          <a:lstStyle/>
          <a:p>
            <a:endParaRPr lang="en-US" dirty="0"/>
          </a:p>
          <a:p>
            <a:endParaRPr lang="en-US" dirty="0"/>
          </a:p>
          <a:p>
            <a:endParaRPr lang="en-US" dirty="0"/>
          </a:p>
          <a:p>
            <a:endParaRPr lang="en-US" dirty="0"/>
          </a:p>
          <a:p>
            <a:endParaRPr lang="en-US" dirty="0"/>
          </a:p>
          <a:p>
            <a:endParaRPr lang="en-US" dirty="0"/>
          </a:p>
          <a:p>
            <a:r>
              <a:rPr lang="en-US" dirty="0"/>
              <a:t>Confidentiality: Prevention of unauthorized access to system</a:t>
            </a:r>
          </a:p>
          <a:p>
            <a:r>
              <a:rPr lang="en-US" dirty="0"/>
              <a:t>Integrity: Prevention of unauthorized modification of system</a:t>
            </a:r>
          </a:p>
          <a:p>
            <a:r>
              <a:rPr lang="en-US" dirty="0"/>
              <a:t>Availability: Prevention of disruption of service/availability of system</a:t>
            </a:r>
          </a:p>
          <a:p>
            <a:pPr lvl="1"/>
            <a:endParaRPr lang="en-US" dirty="0"/>
          </a:p>
        </p:txBody>
      </p:sp>
      <p:pic>
        <p:nvPicPr>
          <p:cNvPr id="6" name="Picture 5"/>
          <p:cNvPicPr>
            <a:picLocks noChangeAspect="1"/>
          </p:cNvPicPr>
          <p:nvPr/>
        </p:nvPicPr>
        <p:blipFill>
          <a:blip r:embed="rId3"/>
          <a:stretch>
            <a:fillRect/>
          </a:stretch>
        </p:blipFill>
        <p:spPr>
          <a:xfrm>
            <a:off x="4527550" y="1784340"/>
            <a:ext cx="3136900" cy="2679700"/>
          </a:xfrm>
          <a:prstGeom prst="rect">
            <a:avLst/>
          </a:prstGeom>
        </p:spPr>
      </p:pic>
    </p:spTree>
    <p:extLst>
      <p:ext uri="{BB962C8B-B14F-4D97-AF65-F5344CB8AC3E}">
        <p14:creationId xmlns:p14="http://schemas.microsoft.com/office/powerpoint/2010/main" val="6424010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 Security Responsibility Model</a:t>
            </a:r>
          </a:p>
        </p:txBody>
      </p:sp>
      <p:sp>
        <p:nvSpPr>
          <p:cNvPr id="9" name="Content Placeholder 8"/>
          <p:cNvSpPr>
            <a:spLocks noGrp="1"/>
          </p:cNvSpPr>
          <p:nvPr>
            <p:ph idx="1"/>
          </p:nvPr>
        </p:nvSpPr>
        <p:spPr>
          <a:xfrm>
            <a:off x="838200" y="1825625"/>
            <a:ext cx="6483112" cy="4351338"/>
          </a:xfrm>
        </p:spPr>
        <p:txBody>
          <a:bodyPr/>
          <a:lstStyle/>
          <a:p>
            <a:r>
              <a:rPr lang="en-US" dirty="0"/>
              <a:t>Microsoft Azure is your security partner</a:t>
            </a:r>
          </a:p>
          <a:p>
            <a:r>
              <a:rPr lang="en-US" dirty="0"/>
              <a:t>Security responsibilities depend on delivery model</a:t>
            </a:r>
          </a:p>
          <a:p>
            <a:pPr lvl="1"/>
            <a:r>
              <a:rPr lang="en-US" dirty="0"/>
              <a:t>Vulnerabilities are portable!</a:t>
            </a:r>
          </a:p>
          <a:p>
            <a:r>
              <a:rPr lang="en-US" dirty="0"/>
              <a:t>Azure “security toolbox”</a:t>
            </a:r>
          </a:p>
          <a:p>
            <a:pPr lvl="1"/>
            <a:r>
              <a:rPr lang="en-US" dirty="0"/>
              <a:t>Operations Management Suite (OMS)</a:t>
            </a:r>
          </a:p>
          <a:p>
            <a:pPr lvl="1"/>
            <a:r>
              <a:rPr lang="en-US" dirty="0"/>
              <a:t>Activity Log</a:t>
            </a:r>
          </a:p>
          <a:p>
            <a:pPr lvl="1"/>
            <a:r>
              <a:rPr lang="en-US" dirty="0"/>
              <a:t>Azure Security Center (ASC)</a:t>
            </a:r>
          </a:p>
          <a:p>
            <a:endParaRPr lang="en-US" dirty="0"/>
          </a:p>
          <a:p>
            <a:pPr lvl="1"/>
            <a:endParaRPr lang="en-US" dirty="0"/>
          </a:p>
        </p:txBody>
      </p:sp>
      <p:pic>
        <p:nvPicPr>
          <p:cNvPr id="10" name="Picture 9"/>
          <p:cNvPicPr>
            <a:picLocks noChangeAspect="1"/>
          </p:cNvPicPr>
          <p:nvPr/>
        </p:nvPicPr>
        <p:blipFill>
          <a:blip r:embed="rId3"/>
          <a:stretch>
            <a:fillRect/>
          </a:stretch>
        </p:blipFill>
        <p:spPr>
          <a:xfrm>
            <a:off x="7321312" y="1825625"/>
            <a:ext cx="4032488" cy="4359063"/>
          </a:xfrm>
          <a:prstGeom prst="rect">
            <a:avLst/>
          </a:prstGeom>
        </p:spPr>
      </p:pic>
    </p:spTree>
    <p:extLst>
      <p:ext uri="{BB962C8B-B14F-4D97-AF65-F5344CB8AC3E}">
        <p14:creationId xmlns:p14="http://schemas.microsoft.com/office/powerpoint/2010/main" val="85205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 Security Responsibility Model</a:t>
            </a:r>
          </a:p>
        </p:txBody>
      </p:sp>
      <p:pic>
        <p:nvPicPr>
          <p:cNvPr id="8" name="Content Placeholder 7"/>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2227652" y="1825625"/>
            <a:ext cx="7736696" cy="4351338"/>
          </a:xfrm>
          <a:prstGeom prst="rect">
            <a:avLst/>
          </a:prstGeom>
        </p:spPr>
      </p:pic>
    </p:spTree>
    <p:extLst>
      <p:ext uri="{BB962C8B-B14F-4D97-AF65-F5344CB8AC3E}">
        <p14:creationId xmlns:p14="http://schemas.microsoft.com/office/powerpoint/2010/main" val="15079756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all delivery types, which responsibility does the cloud provider wholly own?</a:t>
            </a:r>
          </a:p>
        </p:txBody>
      </p:sp>
      <p:sp>
        <p:nvSpPr>
          <p:cNvPr id="3" name="Content Placeholder 2"/>
          <p:cNvSpPr>
            <a:spLocks noGrp="1"/>
          </p:cNvSpPr>
          <p:nvPr>
            <p:ph idx="1"/>
          </p:nvPr>
        </p:nvSpPr>
        <p:spPr/>
        <p:txBody>
          <a:bodyPr/>
          <a:lstStyle/>
          <a:p>
            <a:r>
              <a:rPr lang="en-US" dirty="0"/>
              <a:t>Data Security</a:t>
            </a:r>
          </a:p>
          <a:p>
            <a:r>
              <a:rPr lang="en-US" dirty="0"/>
              <a:t>Network Security</a:t>
            </a:r>
          </a:p>
          <a:p>
            <a:r>
              <a:rPr lang="en-US" dirty="0"/>
              <a:t>Physical Security</a:t>
            </a:r>
          </a:p>
          <a:p>
            <a:r>
              <a:rPr lang="en-US" dirty="0"/>
              <a:t>Application Security</a:t>
            </a:r>
          </a:p>
          <a:p>
            <a:endParaRPr lang="en-US" dirty="0"/>
          </a:p>
        </p:txBody>
      </p:sp>
    </p:spTree>
    <p:extLst>
      <p:ext uri="{BB962C8B-B14F-4D97-AF65-F5344CB8AC3E}">
        <p14:creationId xmlns:p14="http://schemas.microsoft.com/office/powerpoint/2010/main" val="14590790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all delivery types, which responsibility does the cloud provider wholly own?</a:t>
            </a:r>
          </a:p>
        </p:txBody>
      </p:sp>
      <p:sp>
        <p:nvSpPr>
          <p:cNvPr id="3" name="Content Placeholder 2"/>
          <p:cNvSpPr>
            <a:spLocks noGrp="1"/>
          </p:cNvSpPr>
          <p:nvPr>
            <p:ph idx="1"/>
          </p:nvPr>
        </p:nvSpPr>
        <p:spPr/>
        <p:txBody>
          <a:bodyPr/>
          <a:lstStyle/>
          <a:p>
            <a:endParaRPr lang="en-US" dirty="0"/>
          </a:p>
          <a:p>
            <a:endParaRPr lang="en-US" dirty="0"/>
          </a:p>
          <a:p>
            <a:pPr>
              <a:buFont typeface="+mj-lt"/>
              <a:buAutoNum type="arabicParenR" startAt="3"/>
            </a:pPr>
            <a:r>
              <a:rPr lang="en-US" dirty="0"/>
              <a:t>Physical Security</a:t>
            </a:r>
          </a:p>
          <a:p>
            <a:pPr>
              <a:buAutoNum type="arabicParenR" startAt="3"/>
            </a:pPr>
            <a:endParaRPr lang="en-US" dirty="0"/>
          </a:p>
        </p:txBody>
      </p:sp>
    </p:spTree>
    <p:extLst>
      <p:ext uri="{BB962C8B-B14F-4D97-AF65-F5344CB8AC3E}">
        <p14:creationId xmlns:p14="http://schemas.microsoft.com/office/powerpoint/2010/main" val="11923194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Security Tools</a:t>
            </a:r>
          </a:p>
        </p:txBody>
      </p:sp>
      <p:sp>
        <p:nvSpPr>
          <p:cNvPr id="3" name="Content Placeholder 2"/>
          <p:cNvSpPr>
            <a:spLocks noGrp="1"/>
          </p:cNvSpPr>
          <p:nvPr>
            <p:ph idx="1"/>
          </p:nvPr>
        </p:nvSpPr>
        <p:spPr/>
        <p:txBody>
          <a:bodyPr/>
          <a:lstStyle/>
          <a:p>
            <a:r>
              <a:rPr lang="en-US" dirty="0"/>
              <a:t>3 main security tools/services within Azure</a:t>
            </a:r>
          </a:p>
          <a:p>
            <a:pPr lvl="1"/>
            <a:r>
              <a:rPr lang="en-US" dirty="0"/>
              <a:t>Operations Management Suite (OMS)</a:t>
            </a:r>
          </a:p>
          <a:p>
            <a:pPr lvl="1"/>
            <a:r>
              <a:rPr lang="en-US" dirty="0"/>
              <a:t>Azure Security Center (ASC)</a:t>
            </a:r>
          </a:p>
          <a:p>
            <a:pPr lvl="1"/>
            <a:r>
              <a:rPr lang="en-US" dirty="0"/>
              <a:t>Activity Log</a:t>
            </a:r>
          </a:p>
          <a:p>
            <a:r>
              <a:rPr lang="en-US" dirty="0"/>
              <a:t>Using these tools is critical to ensuring we’re using Azure securely</a:t>
            </a:r>
          </a:p>
        </p:txBody>
      </p:sp>
    </p:spTree>
    <p:extLst>
      <p:ext uri="{BB962C8B-B14F-4D97-AF65-F5344CB8AC3E}">
        <p14:creationId xmlns:p14="http://schemas.microsoft.com/office/powerpoint/2010/main" val="240550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11867-E0F7-4236-8CCC-612EAF1EB0AF}"/>
              </a:ext>
            </a:extLst>
          </p:cNvPr>
          <p:cNvSpPr>
            <a:spLocks noGrp="1"/>
          </p:cNvSpPr>
          <p:nvPr>
            <p:ph type="title"/>
          </p:nvPr>
        </p:nvSpPr>
        <p:spPr/>
        <p:txBody>
          <a:bodyPr/>
          <a:lstStyle/>
          <a:p>
            <a:r>
              <a:rPr lang="en-US" dirty="0"/>
              <a:t>On-Premise Active Directory vs Azure AD</a:t>
            </a:r>
          </a:p>
        </p:txBody>
      </p:sp>
      <p:graphicFrame>
        <p:nvGraphicFramePr>
          <p:cNvPr id="4" name="Content Placeholder 3">
            <a:extLst>
              <a:ext uri="{FF2B5EF4-FFF2-40B4-BE49-F238E27FC236}">
                <a16:creationId xmlns:a16="http://schemas.microsoft.com/office/drawing/2014/main" id="{A3E10AE0-7BF3-45B5-A83C-5370108CA159}"/>
              </a:ext>
            </a:extLst>
          </p:cNvPr>
          <p:cNvGraphicFramePr>
            <a:graphicFrameLocks noGrp="1"/>
          </p:cNvGraphicFramePr>
          <p:nvPr>
            <p:ph idx="1"/>
            <p:extLst>
              <p:ext uri="{D42A27DB-BD31-4B8C-83A1-F6EECF244321}">
                <p14:modId xmlns:p14="http://schemas.microsoft.com/office/powerpoint/2010/main" val="1737105790"/>
              </p:ext>
            </p:extLst>
          </p:nvPr>
        </p:nvGraphicFramePr>
        <p:xfrm>
          <a:off x="838200" y="1825625"/>
          <a:ext cx="10515600" cy="313436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926890162"/>
                    </a:ext>
                  </a:extLst>
                </a:gridCol>
                <a:gridCol w="5257800">
                  <a:extLst>
                    <a:ext uri="{9D8B030D-6E8A-4147-A177-3AD203B41FA5}">
                      <a16:colId xmlns:a16="http://schemas.microsoft.com/office/drawing/2014/main" val="634220789"/>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Active Directory On-Premise</a:t>
                      </a:r>
                    </a:p>
                  </a:txBody>
                  <a:tcPr/>
                </a:tc>
                <a:tc>
                  <a:txBody>
                    <a:bodyPr/>
                    <a:lstStyle/>
                    <a:p>
                      <a:r>
                        <a:rPr lang="en-US" dirty="0"/>
                        <a:t>Azure AD</a:t>
                      </a:r>
                    </a:p>
                  </a:txBody>
                  <a:tcPr/>
                </a:tc>
                <a:extLst>
                  <a:ext uri="{0D108BD9-81ED-4DB2-BD59-A6C34878D82A}">
                    <a16:rowId xmlns:a16="http://schemas.microsoft.com/office/drawing/2014/main" val="796246793"/>
                  </a:ext>
                </a:extLst>
              </a:tr>
              <a:tr h="370840">
                <a:tc>
                  <a:txBody>
                    <a:bodyPr/>
                    <a:lstStyle/>
                    <a:p>
                      <a:r>
                        <a:rPr lang="en-US" dirty="0"/>
                        <a:t>Authentication Provider</a:t>
                      </a:r>
                    </a:p>
                  </a:txBody>
                  <a:tcPr/>
                </a:tc>
                <a:tc>
                  <a:txBody>
                    <a:bodyPr/>
                    <a:lstStyle/>
                    <a:p>
                      <a:r>
                        <a:rPr lang="en-US" dirty="0"/>
                        <a:t>Authentication Provider</a:t>
                      </a:r>
                    </a:p>
                  </a:txBody>
                  <a:tcPr/>
                </a:tc>
                <a:extLst>
                  <a:ext uri="{0D108BD9-81ED-4DB2-BD59-A6C34878D82A}">
                    <a16:rowId xmlns:a16="http://schemas.microsoft.com/office/drawing/2014/main" val="3495614983"/>
                  </a:ext>
                </a:extLst>
              </a:tr>
              <a:tr h="370840">
                <a:tc>
                  <a:txBody>
                    <a:bodyPr/>
                    <a:lstStyle/>
                    <a:p>
                      <a:r>
                        <a:rPr lang="en-US" dirty="0"/>
                        <a:t>Internal single customer directory service</a:t>
                      </a:r>
                    </a:p>
                  </a:txBody>
                  <a:tcPr/>
                </a:tc>
                <a:tc>
                  <a:txBody>
                    <a:bodyPr/>
                    <a:lstStyle/>
                    <a:p>
                      <a:r>
                        <a:rPr lang="en-US" dirty="0"/>
                        <a:t>Multi-customer public directory service</a:t>
                      </a:r>
                    </a:p>
                  </a:txBody>
                  <a:tcPr/>
                </a:tc>
                <a:extLst>
                  <a:ext uri="{0D108BD9-81ED-4DB2-BD59-A6C34878D82A}">
                    <a16:rowId xmlns:a16="http://schemas.microsoft.com/office/drawing/2014/main" val="395694437"/>
                  </a:ext>
                </a:extLst>
              </a:tr>
              <a:tr h="370840">
                <a:tc>
                  <a:txBody>
                    <a:bodyPr/>
                    <a:lstStyle/>
                    <a:p>
                      <a:r>
                        <a:rPr lang="en-US" dirty="0"/>
                        <a:t>Hierarchical structure of:</a:t>
                      </a:r>
                    </a:p>
                    <a:p>
                      <a:r>
                        <a:rPr lang="en-US" dirty="0"/>
                        <a:t>Users, Computers, Groups, Services</a:t>
                      </a:r>
                    </a:p>
                  </a:txBody>
                  <a:tcPr/>
                </a:tc>
                <a:tc>
                  <a:txBody>
                    <a:bodyPr/>
                    <a:lstStyle/>
                    <a:p>
                      <a:r>
                        <a:rPr lang="en-US" dirty="0"/>
                        <a:t>Flat structure of:</a:t>
                      </a:r>
                    </a:p>
                    <a:p>
                      <a:r>
                        <a:rPr lang="en-US" dirty="0"/>
                        <a:t>Users and Groups</a:t>
                      </a:r>
                    </a:p>
                  </a:txBody>
                  <a:tcPr/>
                </a:tc>
                <a:extLst>
                  <a:ext uri="{0D108BD9-81ED-4DB2-BD59-A6C34878D82A}">
                    <a16:rowId xmlns:a16="http://schemas.microsoft.com/office/drawing/2014/main" val="2661955343"/>
                  </a:ext>
                </a:extLst>
              </a:tr>
              <a:tr h="370840">
                <a:tc>
                  <a:txBody>
                    <a:bodyPr/>
                    <a:lstStyle/>
                    <a:p>
                      <a:r>
                        <a:rPr lang="en-US" dirty="0"/>
                        <a:t>Group Policy and DNS data</a:t>
                      </a:r>
                    </a:p>
                  </a:txBody>
                  <a:tcPr/>
                </a:tc>
                <a:tc>
                  <a:txBody>
                    <a:bodyPr/>
                    <a:lstStyle/>
                    <a:p>
                      <a:r>
                        <a:rPr lang="en-US" dirty="0"/>
                        <a:t>NA</a:t>
                      </a:r>
                    </a:p>
                  </a:txBody>
                  <a:tcPr/>
                </a:tc>
                <a:extLst>
                  <a:ext uri="{0D108BD9-81ED-4DB2-BD59-A6C34878D82A}">
                    <a16:rowId xmlns:a16="http://schemas.microsoft.com/office/drawing/2014/main" val="3755759018"/>
                  </a:ext>
                </a:extLst>
              </a:tr>
              <a:tr h="370840">
                <a:tc>
                  <a:txBody>
                    <a:bodyPr/>
                    <a:lstStyle/>
                    <a:p>
                      <a:r>
                        <a:rPr lang="en-US" dirty="0"/>
                        <a:t>Can be accessed using LDAP</a:t>
                      </a:r>
                    </a:p>
                  </a:txBody>
                  <a:tcPr/>
                </a:tc>
                <a:tc>
                  <a:txBody>
                    <a:bodyPr/>
                    <a:lstStyle/>
                    <a:p>
                      <a:r>
                        <a:rPr lang="en-US" dirty="0"/>
                        <a:t>Can be accessed using Graph API</a:t>
                      </a:r>
                    </a:p>
                  </a:txBody>
                  <a:tcPr/>
                </a:tc>
                <a:extLst>
                  <a:ext uri="{0D108BD9-81ED-4DB2-BD59-A6C34878D82A}">
                    <a16:rowId xmlns:a16="http://schemas.microsoft.com/office/drawing/2014/main" val="452082492"/>
                  </a:ext>
                </a:extLst>
              </a:tr>
              <a:tr h="370840">
                <a:tc>
                  <a:txBody>
                    <a:bodyPr/>
                    <a:lstStyle/>
                    <a:p>
                      <a:r>
                        <a:rPr lang="en-US" dirty="0"/>
                        <a:t>Primarily uses Kerberos for authentication</a:t>
                      </a:r>
                    </a:p>
                  </a:txBody>
                  <a:tcPr/>
                </a:tc>
                <a:tc>
                  <a:txBody>
                    <a:bodyPr/>
                    <a:lstStyle/>
                    <a:p>
                      <a:r>
                        <a:rPr lang="en-US" dirty="0"/>
                        <a:t>Authentication can use SAML, WS-Federation and OAuth</a:t>
                      </a:r>
                    </a:p>
                  </a:txBody>
                  <a:tcPr/>
                </a:tc>
                <a:extLst>
                  <a:ext uri="{0D108BD9-81ED-4DB2-BD59-A6C34878D82A}">
                    <a16:rowId xmlns:a16="http://schemas.microsoft.com/office/drawing/2014/main" val="3456767149"/>
                  </a:ext>
                </a:extLst>
              </a:tr>
            </a:tbl>
          </a:graphicData>
        </a:graphic>
      </p:graphicFrame>
    </p:spTree>
    <p:extLst>
      <p:ext uri="{BB962C8B-B14F-4D97-AF65-F5344CB8AC3E}">
        <p14:creationId xmlns:p14="http://schemas.microsoft.com/office/powerpoint/2010/main" val="35296644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Operations Management Suite</a:t>
            </a:r>
          </a:p>
        </p:txBody>
      </p:sp>
      <p:sp>
        <p:nvSpPr>
          <p:cNvPr id="6" name="Content Placeholder 5"/>
          <p:cNvSpPr>
            <a:spLocks noGrp="1"/>
          </p:cNvSpPr>
          <p:nvPr>
            <p:ph idx="1"/>
          </p:nvPr>
        </p:nvSpPr>
        <p:spPr/>
        <p:txBody>
          <a:bodyPr/>
          <a:lstStyle/>
          <a:p>
            <a:r>
              <a:rPr lang="en-US" dirty="0"/>
              <a:t>Single integration/control point for Azure Services</a:t>
            </a:r>
          </a:p>
          <a:p>
            <a:pPr lvl="1"/>
            <a:r>
              <a:rPr lang="en-US" dirty="0"/>
              <a:t>Integrates with 3</a:t>
            </a:r>
            <a:r>
              <a:rPr lang="en-US" baseline="30000" dirty="0"/>
              <a:t>rd</a:t>
            </a:r>
            <a:r>
              <a:rPr lang="en-US" dirty="0"/>
              <a:t> party services from marketplace</a:t>
            </a:r>
          </a:p>
          <a:p>
            <a:pPr lvl="1"/>
            <a:r>
              <a:rPr lang="en-US" dirty="0"/>
              <a:t>Anything with an agent</a:t>
            </a:r>
          </a:p>
          <a:p>
            <a:r>
              <a:rPr lang="en-US" dirty="0"/>
              <a:t>Provides operational intelligence across hybrid environments</a:t>
            </a:r>
          </a:p>
          <a:p>
            <a:r>
              <a:rPr lang="en-US" dirty="0"/>
              <a:t>Process automation and monitoring of resources</a:t>
            </a:r>
          </a:p>
          <a:p>
            <a:r>
              <a:rPr lang="en-US" dirty="0"/>
              <a:t>Cloud-based SaaS (thus highly available)</a:t>
            </a:r>
          </a:p>
          <a:p>
            <a:r>
              <a:rPr lang="en-US" dirty="0"/>
              <a:t>Protects privacy and security of data, while delivering software and services to manage the IT infrastructure.</a:t>
            </a:r>
          </a:p>
          <a:p>
            <a:endParaRPr lang="en-US" dirty="0"/>
          </a:p>
        </p:txBody>
      </p:sp>
    </p:spTree>
    <p:extLst>
      <p:ext uri="{BB962C8B-B14F-4D97-AF65-F5344CB8AC3E}">
        <p14:creationId xmlns:p14="http://schemas.microsoft.com/office/powerpoint/2010/main" val="15536966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Management Suite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99458" y="1825625"/>
            <a:ext cx="7593084" cy="4351338"/>
          </a:xfrm>
          <a:prstGeom prst="rect">
            <a:avLst/>
          </a:prstGeom>
        </p:spPr>
      </p:pic>
    </p:spTree>
    <p:extLst>
      <p:ext uri="{BB962C8B-B14F-4D97-AF65-F5344CB8AC3E}">
        <p14:creationId xmlns:p14="http://schemas.microsoft.com/office/powerpoint/2010/main" val="16075784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Operations Management Suite</a:t>
            </a:r>
          </a:p>
        </p:txBody>
      </p:sp>
      <p:sp>
        <p:nvSpPr>
          <p:cNvPr id="6" name="Content Placeholder 5"/>
          <p:cNvSpPr>
            <a:spLocks noGrp="1"/>
          </p:cNvSpPr>
          <p:nvPr>
            <p:ph idx="1"/>
          </p:nvPr>
        </p:nvSpPr>
        <p:spPr/>
        <p:txBody>
          <a:bodyPr>
            <a:normAutofit/>
          </a:bodyPr>
          <a:lstStyle/>
          <a:p>
            <a:r>
              <a:rPr lang="en-US" dirty="0"/>
              <a:t>Log Analytics</a:t>
            </a:r>
          </a:p>
          <a:p>
            <a:pPr lvl="1"/>
            <a:r>
              <a:rPr lang="en-US" dirty="0"/>
              <a:t>Central monitoring and analysis of logs from multiple sources</a:t>
            </a:r>
          </a:p>
          <a:p>
            <a:r>
              <a:rPr lang="en-US" dirty="0"/>
              <a:t>Automation</a:t>
            </a:r>
          </a:p>
          <a:p>
            <a:pPr lvl="1"/>
            <a:r>
              <a:rPr lang="en-US" dirty="0"/>
              <a:t>Process automation</a:t>
            </a:r>
          </a:p>
          <a:p>
            <a:pPr lvl="1"/>
            <a:r>
              <a:rPr lang="en-US" dirty="0"/>
              <a:t>Configuration enforcement </a:t>
            </a:r>
          </a:p>
          <a:p>
            <a:r>
              <a:rPr lang="en-US" dirty="0"/>
              <a:t>Backup</a:t>
            </a:r>
          </a:p>
          <a:p>
            <a:pPr lvl="1"/>
            <a:r>
              <a:rPr lang="en-US" dirty="0"/>
              <a:t>Backup and restore critical data</a:t>
            </a:r>
          </a:p>
          <a:p>
            <a:r>
              <a:rPr lang="en-US" dirty="0"/>
              <a:t>Site Recovery</a:t>
            </a:r>
          </a:p>
          <a:p>
            <a:pPr lvl="1"/>
            <a:r>
              <a:rPr lang="en-US" dirty="0"/>
              <a:t>High availability for critical applications</a:t>
            </a:r>
          </a:p>
          <a:p>
            <a:endParaRPr lang="en-US" dirty="0"/>
          </a:p>
        </p:txBody>
      </p:sp>
    </p:spTree>
    <p:extLst>
      <p:ext uri="{BB962C8B-B14F-4D97-AF65-F5344CB8AC3E}">
        <p14:creationId xmlns:p14="http://schemas.microsoft.com/office/powerpoint/2010/main" val="3940243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Management Suite</a:t>
            </a:r>
          </a:p>
        </p:txBody>
      </p:sp>
      <p:sp>
        <p:nvSpPr>
          <p:cNvPr id="3" name="Content Placeholder 2"/>
          <p:cNvSpPr>
            <a:spLocks noGrp="1"/>
          </p:cNvSpPr>
          <p:nvPr>
            <p:ph idx="1"/>
          </p:nvPr>
        </p:nvSpPr>
        <p:spPr/>
        <p:txBody>
          <a:bodyPr/>
          <a:lstStyle/>
          <a:p>
            <a:pPr marL="0" indent="0">
              <a:buNone/>
            </a:pPr>
            <a:r>
              <a:rPr lang="en-US" dirty="0"/>
              <a:t>Integrating OMS</a:t>
            </a:r>
          </a:p>
          <a:p>
            <a:r>
              <a:rPr lang="en-US" dirty="0"/>
              <a:t>Workspace in Azure</a:t>
            </a:r>
          </a:p>
          <a:p>
            <a:r>
              <a:rPr lang="en-US" dirty="0"/>
              <a:t>Multiple Connection Methods</a:t>
            </a:r>
          </a:p>
          <a:p>
            <a:pPr lvl="1"/>
            <a:r>
              <a:rPr lang="en-US" dirty="0"/>
              <a:t>OMS agent installed directly on Windows/Linux host</a:t>
            </a:r>
          </a:p>
          <a:p>
            <a:pPr lvl="1"/>
            <a:r>
              <a:rPr lang="en-US" dirty="0"/>
              <a:t>SCOM</a:t>
            </a:r>
          </a:p>
          <a:p>
            <a:pPr lvl="1"/>
            <a:r>
              <a:rPr lang="en-US" dirty="0"/>
              <a:t>Azure diagnostic VM extension storage account</a:t>
            </a:r>
          </a:p>
          <a:p>
            <a:pPr lvl="1"/>
            <a:endParaRPr lang="en-US" dirty="0"/>
          </a:p>
          <a:p>
            <a:endParaRPr lang="en-US" dirty="0"/>
          </a:p>
        </p:txBody>
      </p:sp>
    </p:spTree>
    <p:extLst>
      <p:ext uri="{BB962C8B-B14F-4D97-AF65-F5344CB8AC3E}">
        <p14:creationId xmlns:p14="http://schemas.microsoft.com/office/powerpoint/2010/main" val="15207367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Management Suite</a:t>
            </a:r>
          </a:p>
        </p:txBody>
      </p:sp>
      <p:pic>
        <p:nvPicPr>
          <p:cNvPr id="4" name="Content Placeholder 3"/>
          <p:cNvPicPr>
            <a:picLocks noGrp="1" noChangeAspect="1"/>
          </p:cNvPicPr>
          <p:nvPr>
            <p:ph idx="1"/>
          </p:nvPr>
        </p:nvPicPr>
        <p:blipFill>
          <a:blip r:embed="rId3"/>
          <a:stretch>
            <a:fillRect/>
          </a:stretch>
        </p:blipFill>
        <p:spPr>
          <a:xfrm>
            <a:off x="1147603" y="1825625"/>
            <a:ext cx="9896793" cy="4351338"/>
          </a:xfrm>
          <a:prstGeom prst="rect">
            <a:avLst/>
          </a:prstGeom>
        </p:spPr>
      </p:pic>
    </p:spTree>
    <p:extLst>
      <p:ext uri="{BB962C8B-B14F-4D97-AF65-F5344CB8AC3E}">
        <p14:creationId xmlns:p14="http://schemas.microsoft.com/office/powerpoint/2010/main" val="9745289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Log</a:t>
            </a:r>
          </a:p>
        </p:txBody>
      </p:sp>
      <p:sp>
        <p:nvSpPr>
          <p:cNvPr id="3" name="Content Placeholder 2"/>
          <p:cNvSpPr>
            <a:spLocks noGrp="1"/>
          </p:cNvSpPr>
          <p:nvPr>
            <p:ph idx="1"/>
          </p:nvPr>
        </p:nvSpPr>
        <p:spPr/>
        <p:txBody>
          <a:bodyPr/>
          <a:lstStyle/>
          <a:p>
            <a:r>
              <a:rPr lang="en-US" dirty="0"/>
              <a:t>Provides visibility into subscription-level activity (control-plane)</a:t>
            </a:r>
          </a:p>
          <a:p>
            <a:pPr lvl="1"/>
            <a:r>
              <a:rPr lang="en-US" dirty="0"/>
              <a:t>Information about operations performed ON resources not WITHIN</a:t>
            </a:r>
          </a:p>
          <a:p>
            <a:pPr lvl="1"/>
            <a:r>
              <a:rPr lang="en-US" dirty="0"/>
              <a:t>Answers the question: “What, Who, and When?”</a:t>
            </a:r>
          </a:p>
          <a:p>
            <a:pPr lvl="2"/>
            <a:r>
              <a:rPr lang="en-US" dirty="0"/>
              <a:t>Azure Resource Manager operational data</a:t>
            </a:r>
          </a:p>
          <a:p>
            <a:pPr lvl="2"/>
            <a:r>
              <a:rPr lang="en-US" dirty="0"/>
              <a:t>Service Health events/updates</a:t>
            </a:r>
          </a:p>
          <a:p>
            <a:r>
              <a:rPr lang="en-US" dirty="0"/>
              <a:t>Limited to Azure Infrastructure and Services</a:t>
            </a:r>
          </a:p>
          <a:p>
            <a:pPr lvl="2"/>
            <a:r>
              <a:rPr lang="en-US" dirty="0"/>
              <a:t>Cannot provide information about OS or custom application events</a:t>
            </a:r>
          </a:p>
          <a:p>
            <a:r>
              <a:rPr lang="en-US" dirty="0"/>
              <a:t>Differ from resource-level diagnostic logs</a:t>
            </a:r>
          </a:p>
          <a:p>
            <a:endParaRPr lang="en-US" dirty="0"/>
          </a:p>
        </p:txBody>
      </p:sp>
    </p:spTree>
    <p:extLst>
      <p:ext uri="{BB962C8B-B14F-4D97-AF65-F5344CB8AC3E}">
        <p14:creationId xmlns:p14="http://schemas.microsoft.com/office/powerpoint/2010/main" val="16709643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vs. Diagnostic Logs</a:t>
            </a:r>
          </a:p>
        </p:txBody>
      </p:sp>
      <p:pic>
        <p:nvPicPr>
          <p:cNvPr id="4" name="Content Placeholder 3"/>
          <p:cNvPicPr>
            <a:picLocks noGrp="1" noChangeAspect="1"/>
          </p:cNvPicPr>
          <p:nvPr>
            <p:ph idx="1"/>
          </p:nvPr>
        </p:nvPicPr>
        <p:blipFill>
          <a:blip r:embed="rId3"/>
          <a:stretch>
            <a:fillRect/>
          </a:stretch>
        </p:blipFill>
        <p:spPr>
          <a:xfrm>
            <a:off x="615316" y="1690688"/>
            <a:ext cx="5703030" cy="4351338"/>
          </a:xfrm>
          <a:prstGeom prst="rect">
            <a:avLst/>
          </a:prstGeom>
        </p:spPr>
      </p:pic>
      <p:pic>
        <p:nvPicPr>
          <p:cNvPr id="6" name="Picture 5"/>
          <p:cNvPicPr>
            <a:picLocks noChangeAspect="1"/>
          </p:cNvPicPr>
          <p:nvPr/>
        </p:nvPicPr>
        <p:blipFill>
          <a:blip r:embed="rId4"/>
          <a:stretch>
            <a:fillRect/>
          </a:stretch>
        </p:blipFill>
        <p:spPr>
          <a:xfrm>
            <a:off x="6095462" y="1690277"/>
            <a:ext cx="5704107" cy="4352160"/>
          </a:xfrm>
          <a:prstGeom prst="rect">
            <a:avLst/>
          </a:prstGeom>
        </p:spPr>
      </p:pic>
    </p:spTree>
    <p:extLst>
      <p:ext uri="{BB962C8B-B14F-4D97-AF65-F5344CB8AC3E}">
        <p14:creationId xmlns:p14="http://schemas.microsoft.com/office/powerpoint/2010/main" val="18961980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Security Center</a:t>
            </a:r>
          </a:p>
        </p:txBody>
      </p:sp>
      <p:sp>
        <p:nvSpPr>
          <p:cNvPr id="3" name="Content Placeholder 2"/>
          <p:cNvSpPr>
            <a:spLocks noGrp="1"/>
          </p:cNvSpPr>
          <p:nvPr>
            <p:ph idx="1"/>
          </p:nvPr>
        </p:nvSpPr>
        <p:spPr/>
        <p:txBody>
          <a:bodyPr>
            <a:normAutofit lnSpcReduction="10000"/>
          </a:bodyPr>
          <a:lstStyle/>
          <a:p>
            <a:r>
              <a:rPr lang="en-US" dirty="0"/>
              <a:t>Provides a central view of security state</a:t>
            </a:r>
          </a:p>
          <a:p>
            <a:pPr lvl="1"/>
            <a:r>
              <a:rPr lang="en-US" dirty="0"/>
              <a:t>Azure resources</a:t>
            </a:r>
          </a:p>
          <a:p>
            <a:pPr lvl="1"/>
            <a:r>
              <a:rPr lang="en-US" dirty="0"/>
              <a:t>On-Premises</a:t>
            </a:r>
          </a:p>
          <a:p>
            <a:pPr lvl="1"/>
            <a:r>
              <a:rPr lang="en-US" dirty="0"/>
              <a:t>Other clouds</a:t>
            </a:r>
          </a:p>
          <a:p>
            <a:r>
              <a:rPr lang="en-US" dirty="0"/>
              <a:t>Unified Visibility and Control</a:t>
            </a:r>
          </a:p>
          <a:p>
            <a:pPr lvl="1"/>
            <a:r>
              <a:rPr lang="en-US" dirty="0"/>
              <a:t>Define security configuration policies</a:t>
            </a:r>
          </a:p>
          <a:p>
            <a:pPr lvl="1"/>
            <a:r>
              <a:rPr lang="en-US" dirty="0"/>
              <a:t>Monitor policy </a:t>
            </a:r>
            <a:r>
              <a:rPr lang="en-US" dirty="0" err="1"/>
              <a:t>adherance</a:t>
            </a:r>
            <a:endParaRPr lang="en-US" dirty="0"/>
          </a:p>
          <a:p>
            <a:r>
              <a:rPr lang="en-US" dirty="0"/>
              <a:t>Adaptive Threat Prevention</a:t>
            </a:r>
          </a:p>
          <a:p>
            <a:pPr lvl="1"/>
            <a:r>
              <a:rPr lang="en-US" dirty="0"/>
              <a:t>Continuous security assessment</a:t>
            </a:r>
          </a:p>
          <a:p>
            <a:r>
              <a:rPr lang="en-US" dirty="0"/>
              <a:t>Threat detection</a:t>
            </a:r>
          </a:p>
        </p:txBody>
      </p:sp>
    </p:spTree>
    <p:extLst>
      <p:ext uri="{BB962C8B-B14F-4D97-AF65-F5344CB8AC3E}">
        <p14:creationId xmlns:p14="http://schemas.microsoft.com/office/powerpoint/2010/main" val="13611634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Security Center</a:t>
            </a:r>
          </a:p>
        </p:txBody>
      </p:sp>
      <p:pic>
        <p:nvPicPr>
          <p:cNvPr id="4" name="Content Placeholder 3"/>
          <p:cNvPicPr>
            <a:picLocks noGrp="1" noChangeAspect="1"/>
          </p:cNvPicPr>
          <p:nvPr>
            <p:ph idx="1"/>
          </p:nvPr>
        </p:nvPicPr>
        <p:blipFill>
          <a:blip r:embed="rId3"/>
          <a:stretch>
            <a:fillRect/>
          </a:stretch>
        </p:blipFill>
        <p:spPr>
          <a:xfrm>
            <a:off x="2874818" y="1431820"/>
            <a:ext cx="6442364" cy="5139414"/>
          </a:xfrm>
          <a:prstGeom prst="rect">
            <a:avLst/>
          </a:prstGeom>
        </p:spPr>
      </p:pic>
    </p:spTree>
    <p:extLst>
      <p:ext uri="{BB962C8B-B14F-4D97-AF65-F5344CB8AC3E}">
        <p14:creationId xmlns:p14="http://schemas.microsoft.com/office/powerpoint/2010/main" val="14532337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stretch>
            <a:fillRect/>
          </a:stretch>
        </p:blipFill>
        <p:spPr>
          <a:xfrm>
            <a:off x="2484058" y="1400033"/>
            <a:ext cx="7223884" cy="5139415"/>
          </a:xfrm>
          <a:prstGeom prst="rect">
            <a:avLst/>
          </a:prstGeom>
        </p:spPr>
      </p:pic>
      <p:sp>
        <p:nvSpPr>
          <p:cNvPr id="2" name="Title 1"/>
          <p:cNvSpPr>
            <a:spLocks noGrp="1"/>
          </p:cNvSpPr>
          <p:nvPr>
            <p:ph type="title"/>
          </p:nvPr>
        </p:nvSpPr>
        <p:spPr/>
        <p:txBody>
          <a:bodyPr/>
          <a:lstStyle/>
          <a:p>
            <a:r>
              <a:rPr lang="en-US" dirty="0"/>
              <a:t>Azure Security Center</a:t>
            </a:r>
          </a:p>
        </p:txBody>
      </p:sp>
    </p:spTree>
    <p:extLst>
      <p:ext uri="{BB962C8B-B14F-4D97-AF65-F5344CB8AC3E}">
        <p14:creationId xmlns:p14="http://schemas.microsoft.com/office/powerpoint/2010/main" val="1168186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34D5E5C-6938-43FD-8F6E-D8416F0615E7}"/>
              </a:ext>
            </a:extLst>
          </p:cNvPr>
          <p:cNvSpPr>
            <a:spLocks noGrp="1"/>
          </p:cNvSpPr>
          <p:nvPr>
            <p:ph type="title"/>
          </p:nvPr>
        </p:nvSpPr>
        <p:spPr>
          <a:xfrm>
            <a:off x="838200" y="365125"/>
            <a:ext cx="10515600" cy="1325563"/>
          </a:xfrm>
        </p:spPr>
        <p:txBody>
          <a:bodyPr/>
          <a:lstStyle/>
          <a:p>
            <a:r>
              <a:rPr lang="en-US" dirty="0"/>
              <a:t>Azure AD Edition Features</a:t>
            </a:r>
          </a:p>
        </p:txBody>
      </p:sp>
      <p:pic>
        <p:nvPicPr>
          <p:cNvPr id="116" name="Picture 115">
            <a:extLst>
              <a:ext uri="{FF2B5EF4-FFF2-40B4-BE49-F238E27FC236}">
                <a16:creationId xmlns:a16="http://schemas.microsoft.com/office/drawing/2014/main" id="{06C39F37-BBE5-4DC0-859F-1B2D8E0AA73F}"/>
              </a:ext>
            </a:extLst>
          </p:cNvPr>
          <p:cNvPicPr>
            <a:picLocks noChangeAspect="1"/>
          </p:cNvPicPr>
          <p:nvPr/>
        </p:nvPicPr>
        <p:blipFill>
          <a:blip r:embed="rId3"/>
          <a:stretch>
            <a:fillRect/>
          </a:stretch>
        </p:blipFill>
        <p:spPr>
          <a:xfrm>
            <a:off x="1058406" y="1407267"/>
            <a:ext cx="10062810" cy="4372176"/>
          </a:xfrm>
          <a:prstGeom prst="rect">
            <a:avLst/>
          </a:prstGeom>
        </p:spPr>
      </p:pic>
      <p:sp>
        <p:nvSpPr>
          <p:cNvPr id="2" name="Rectangle 1"/>
          <p:cNvSpPr/>
          <p:nvPr/>
        </p:nvSpPr>
        <p:spPr>
          <a:xfrm>
            <a:off x="2657202" y="6117657"/>
            <a:ext cx="6803301" cy="378109"/>
          </a:xfrm>
          <a:prstGeom prst="rect">
            <a:avLst/>
          </a:prstGeom>
        </p:spPr>
        <p:txBody>
          <a:bodyPr wrap="square">
            <a:spAutoFit/>
          </a:bodyPr>
          <a:lstStyle/>
          <a:p>
            <a:r>
              <a:rPr lang="en-US" b="1" dirty="0">
                <a:solidFill>
                  <a:schemeClr val="accent1">
                    <a:lumMod val="75000"/>
                  </a:schemeClr>
                </a:solidFill>
              </a:rPr>
              <a:t>https://</a:t>
            </a:r>
            <a:r>
              <a:rPr lang="en-US" b="1" dirty="0" err="1">
                <a:solidFill>
                  <a:schemeClr val="accent1">
                    <a:lumMod val="75000"/>
                  </a:schemeClr>
                </a:solidFill>
              </a:rPr>
              <a:t>azure.microsoft.com</a:t>
            </a:r>
            <a:r>
              <a:rPr lang="en-US" b="1" dirty="0">
                <a:solidFill>
                  <a:schemeClr val="accent1">
                    <a:lumMod val="75000"/>
                  </a:schemeClr>
                </a:solidFill>
              </a:rPr>
              <a:t>/en-us/pricing/details/active-directory/</a:t>
            </a:r>
          </a:p>
        </p:txBody>
      </p:sp>
    </p:spTree>
    <p:extLst>
      <p:ext uri="{BB962C8B-B14F-4D97-AF65-F5344CB8AC3E}">
        <p14:creationId xmlns:p14="http://schemas.microsoft.com/office/powerpoint/2010/main" val="37216370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Security Center</a:t>
            </a:r>
          </a:p>
        </p:txBody>
      </p:sp>
      <p:pic>
        <p:nvPicPr>
          <p:cNvPr id="4" name="Content Placeholder 3"/>
          <p:cNvPicPr>
            <a:picLocks noGrp="1" noChangeAspect="1"/>
          </p:cNvPicPr>
          <p:nvPr>
            <p:ph idx="1"/>
          </p:nvPr>
        </p:nvPicPr>
        <p:blipFill>
          <a:blip r:embed="rId3"/>
          <a:stretch>
            <a:fillRect/>
          </a:stretch>
        </p:blipFill>
        <p:spPr>
          <a:xfrm>
            <a:off x="838200" y="1836899"/>
            <a:ext cx="10515600" cy="4328790"/>
          </a:xfrm>
          <a:prstGeom prst="rect">
            <a:avLst/>
          </a:prstGeom>
        </p:spPr>
      </p:pic>
    </p:spTree>
    <p:extLst>
      <p:ext uri="{BB962C8B-B14F-4D97-AF65-F5344CB8AC3E}">
        <p14:creationId xmlns:p14="http://schemas.microsoft.com/office/powerpoint/2010/main" val="5643562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effectLst>
            <a:outerShdw blurRad="50800" dist="38100" dir="13500000" algn="br" rotWithShape="0">
              <a:prstClr val="black">
                <a:alpha val="40000"/>
              </a:prstClr>
            </a:outerShdw>
          </a:effectLst>
        </p:spPr>
        <p:txBody>
          <a:bodyPr>
            <a:normAutofit/>
          </a:bodyPr>
          <a:lstStyle/>
          <a:p>
            <a:r>
              <a:rPr lang="en-US" sz="4313" dirty="0"/>
              <a:t>Securing Resources</a:t>
            </a:r>
          </a:p>
        </p:txBody>
      </p:sp>
      <p:graphicFrame>
        <p:nvGraphicFramePr>
          <p:cNvPr id="32" name="Diagram 31"/>
          <p:cNvGraphicFramePr/>
          <p:nvPr>
            <p:extLst/>
          </p:nvPr>
        </p:nvGraphicFramePr>
        <p:xfrm>
          <a:off x="-859879" y="1496135"/>
          <a:ext cx="5382894" cy="4930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74497" y="1496135"/>
            <a:ext cx="8057681" cy="4930336"/>
          </a:xfrm>
          <a:prstGeom prst="rect">
            <a:avLst/>
          </a:prstGeom>
        </p:spPr>
      </p:pic>
    </p:spTree>
    <p:extLst>
      <p:ext uri="{BB962C8B-B14F-4D97-AF65-F5344CB8AC3E}">
        <p14:creationId xmlns:p14="http://schemas.microsoft.com/office/powerpoint/2010/main" val="158197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245C7-6C6F-4704-9C05-2EEC02833EBD}"/>
              </a:ext>
            </a:extLst>
          </p:cNvPr>
          <p:cNvSpPr>
            <a:spLocks noGrp="1"/>
          </p:cNvSpPr>
          <p:nvPr>
            <p:ph type="title"/>
          </p:nvPr>
        </p:nvSpPr>
        <p:spPr/>
        <p:txBody>
          <a:bodyPr/>
          <a:lstStyle/>
          <a:p>
            <a:r>
              <a:rPr lang="en-US" dirty="0"/>
              <a:t>Azure AD Premium Features</a:t>
            </a:r>
          </a:p>
        </p:txBody>
      </p:sp>
      <p:pic>
        <p:nvPicPr>
          <p:cNvPr id="4" name="Content Placeholder 3">
            <a:extLst>
              <a:ext uri="{FF2B5EF4-FFF2-40B4-BE49-F238E27FC236}">
                <a16:creationId xmlns:a16="http://schemas.microsoft.com/office/drawing/2014/main" id="{49252237-7EA9-4261-913B-A192FD17CAEC}"/>
              </a:ext>
            </a:extLst>
          </p:cNvPr>
          <p:cNvPicPr>
            <a:picLocks noGrp="1" noChangeAspect="1"/>
          </p:cNvPicPr>
          <p:nvPr>
            <p:ph idx="1"/>
          </p:nvPr>
        </p:nvPicPr>
        <p:blipFill>
          <a:blip r:embed="rId3"/>
          <a:stretch>
            <a:fillRect/>
          </a:stretch>
        </p:blipFill>
        <p:spPr>
          <a:xfrm>
            <a:off x="586194" y="1658128"/>
            <a:ext cx="11055072" cy="4218995"/>
          </a:xfrm>
          <a:prstGeom prst="rect">
            <a:avLst/>
          </a:prstGeom>
          <a:noFill/>
        </p:spPr>
      </p:pic>
      <p:sp>
        <p:nvSpPr>
          <p:cNvPr id="5" name="Rectangle 4"/>
          <p:cNvSpPr/>
          <p:nvPr/>
        </p:nvSpPr>
        <p:spPr>
          <a:xfrm>
            <a:off x="2657202" y="6117657"/>
            <a:ext cx="6803301" cy="378109"/>
          </a:xfrm>
          <a:prstGeom prst="rect">
            <a:avLst/>
          </a:prstGeom>
        </p:spPr>
        <p:txBody>
          <a:bodyPr wrap="square">
            <a:spAutoFit/>
          </a:bodyPr>
          <a:lstStyle/>
          <a:p>
            <a:r>
              <a:rPr lang="en-US" b="1" dirty="0">
                <a:solidFill>
                  <a:schemeClr val="accent1">
                    <a:lumMod val="75000"/>
                  </a:schemeClr>
                </a:solidFill>
              </a:rPr>
              <a:t>https://</a:t>
            </a:r>
            <a:r>
              <a:rPr lang="en-US" b="1" dirty="0" err="1">
                <a:solidFill>
                  <a:schemeClr val="accent1">
                    <a:lumMod val="75000"/>
                  </a:schemeClr>
                </a:solidFill>
              </a:rPr>
              <a:t>azure.microsoft.com</a:t>
            </a:r>
            <a:r>
              <a:rPr lang="en-US" b="1" dirty="0">
                <a:solidFill>
                  <a:schemeClr val="accent1">
                    <a:lumMod val="75000"/>
                  </a:schemeClr>
                </a:solidFill>
              </a:rPr>
              <a:t>/en-us/pricing/details/active-directory/</a:t>
            </a:r>
          </a:p>
        </p:txBody>
      </p:sp>
    </p:spTree>
    <p:extLst>
      <p:ext uri="{BB962C8B-B14F-4D97-AF65-F5344CB8AC3E}">
        <p14:creationId xmlns:p14="http://schemas.microsoft.com/office/powerpoint/2010/main" val="1223289904"/>
      </p:ext>
    </p:extLst>
  </p:cSld>
  <p:clrMapOvr>
    <a:masterClrMapping/>
  </p:clrMapOvr>
</p:sld>
</file>

<file path=ppt/theme/theme1.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0-534-Template.pptx" id="{439206FD-A113-4BE5-B431-40BDFE9319ED}" vid="{A4FDB642-FD3F-4B16-9ABC-ADFB44A81F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athena xmlns="http://schemas.microsoft.com/edu/athena" version="0.1.3885.0">
  <timings duration="25966"/>
</athena>
</file>

<file path=customXml/item2.xml><?xml version="1.0" encoding="utf-8"?>
<athena xmlns="http://schemas.microsoft.com/edu/athena" version="0.1.3885.0">
  <media streamable="true" recordStart="0" recordEnd="25966" recordLength="26029" audioOnly="true" start="0" end="25966" audioFormat="{00001610-0000-0010-8000-00AA00389B71}" audioRate="44100" muted="false" volume="0.8" fadeIn="0" fadeOut="0" videoFormat="{34363248-0000-0010-8000-00AA00389B71}" videoRate="15" videoWidth="256" videoHeight="256"/>
</athena>
</file>

<file path=customXml/itemProps1.xml><?xml version="1.0" encoding="utf-8"?>
<ds:datastoreItem xmlns:ds="http://schemas.openxmlformats.org/officeDocument/2006/customXml" ds:itemID="{68A5C005-39DF-454A-8204-A59AF0EF4703}">
  <ds:schemaRefs>
    <ds:schemaRef ds:uri="http://schemas.microsoft.com/edu/athena"/>
  </ds:schemaRefs>
</ds:datastoreItem>
</file>

<file path=customXml/itemProps2.xml><?xml version="1.0" encoding="utf-8"?>
<ds:datastoreItem xmlns:ds="http://schemas.openxmlformats.org/officeDocument/2006/customXml" ds:itemID="{39D1B4F6-E1FE-4B64-ADB5-8B247CD4930D}">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emplate/>
  <TotalTime>11319</TotalTime>
  <Words>9451</Words>
  <Application>Microsoft Office PowerPoint</Application>
  <PresentationFormat>Widescreen</PresentationFormat>
  <Paragraphs>1155</Paragraphs>
  <Slides>81</Slides>
  <Notes>81</Notes>
  <HiddenSlides>10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81</vt:i4>
      </vt:variant>
    </vt:vector>
  </HeadingPairs>
  <TitlesOfParts>
    <vt:vector size="92" baseType="lpstr">
      <vt:lpstr>Arial</vt:lpstr>
      <vt:lpstr>Calibri</vt:lpstr>
      <vt:lpstr>Calibri Light</vt:lpstr>
      <vt:lpstr>Courier</vt:lpstr>
      <vt:lpstr>Courier New</vt:lpstr>
      <vt:lpstr>Mangal</vt:lpstr>
      <vt:lpstr>Segoe UI</vt:lpstr>
      <vt:lpstr>Times New Roman</vt:lpstr>
      <vt:lpstr>Wingdings</vt:lpstr>
      <vt:lpstr>3_Office Theme</vt:lpstr>
      <vt:lpstr>Office Theme</vt:lpstr>
      <vt:lpstr>Exam 70-534 Architecting Microsoft Azure Solutions</vt:lpstr>
      <vt:lpstr>Securing Resources</vt:lpstr>
      <vt:lpstr>$_.about()</vt:lpstr>
      <vt:lpstr>$_.about()</vt:lpstr>
      <vt:lpstr>#2 Secure resources (20–25%)</vt:lpstr>
      <vt:lpstr>Secure resources by using managed identities</vt:lpstr>
      <vt:lpstr>On-Premise Active Directory vs Azure AD</vt:lpstr>
      <vt:lpstr>Azure AD Edition Features</vt:lpstr>
      <vt:lpstr>Azure AD Premium Features</vt:lpstr>
      <vt:lpstr>Azure AD Edition Features</vt:lpstr>
      <vt:lpstr>Azure AD Premium Features</vt:lpstr>
      <vt:lpstr>Which Azure AD editions provide self service password reset?</vt:lpstr>
      <vt:lpstr>Which Azure AD editions provide self service password reset?</vt:lpstr>
      <vt:lpstr>Access Azure AD using Graph API</vt:lpstr>
      <vt:lpstr>Steps to using Graph API</vt:lpstr>
      <vt:lpstr>Which of the following are needed to interact with the Graph API?</vt:lpstr>
      <vt:lpstr>Which of the following are needed to interact with the Graph API?</vt:lpstr>
      <vt:lpstr>OAuth 2.0 and OpenID Connect</vt:lpstr>
      <vt:lpstr>Auth* Terms</vt:lpstr>
      <vt:lpstr>Important OAuth Flows</vt:lpstr>
      <vt:lpstr>Authorization Code Flow</vt:lpstr>
      <vt:lpstr>Implicit Flow</vt:lpstr>
      <vt:lpstr>Authorization Flow and Implicit Flow</vt:lpstr>
      <vt:lpstr>Secure Using OAuth and OpenID Connect</vt:lpstr>
      <vt:lpstr>When using OAuth and OpenID Connect, which notification handler will you know the user is a valid logged in Azure AD user?</vt:lpstr>
      <vt:lpstr>When using OAuth and OpenID Connect, which notification handler will you know the user is a valid logged in Azure AD user?</vt:lpstr>
      <vt:lpstr>PowerPoint Presentation</vt:lpstr>
      <vt:lpstr>Secure resources by using hybrid identities</vt:lpstr>
      <vt:lpstr>Azure AD Connect</vt:lpstr>
      <vt:lpstr>Azure AD Connect</vt:lpstr>
      <vt:lpstr>Azure AD Connect</vt:lpstr>
      <vt:lpstr>Azure AD Connect w/ADFS</vt:lpstr>
      <vt:lpstr>Azure AD Connect w/ADFS</vt:lpstr>
      <vt:lpstr>Azure AD Connect w/ADFS</vt:lpstr>
      <vt:lpstr>Azure AD Connect SSO</vt:lpstr>
      <vt:lpstr>AD Connect SSO - Requirements</vt:lpstr>
      <vt:lpstr>Secure resources by using identity providers</vt:lpstr>
      <vt:lpstr>Azure AD B2B vs Azure AD B2C</vt:lpstr>
      <vt:lpstr>Implement Azure AD B2B Collaboration</vt:lpstr>
      <vt:lpstr>You have a web application using Azure AD for its users.  You now need to add users that work for a partner company.  What is the easiest way to give the new external users access to your web application?</vt:lpstr>
      <vt:lpstr>You have a web application using Azure AD for its users.  You now need to add users that work for a partner company.  What is the easiest way to give the new external users access to your web application?</vt:lpstr>
      <vt:lpstr>Manage Identity and access by using Azure AD B2C</vt:lpstr>
      <vt:lpstr>Provide access to resources using identity providers</vt:lpstr>
      <vt:lpstr>You have a web application that needs to support Single Sign On for your on-premise users and be able to add external users using their social logins.  Which product will be the best to use? </vt:lpstr>
      <vt:lpstr>You have a web application that needs to support Single Sign On for your on-premise users and be able to add external users using their social logins.  Which product will be the best to use? </vt:lpstr>
      <vt:lpstr>PowerPoint Presentation</vt:lpstr>
      <vt:lpstr>Identify an appropriate data security solution</vt:lpstr>
      <vt:lpstr>Data Security and Encryption</vt:lpstr>
      <vt:lpstr>Azure Storage</vt:lpstr>
      <vt:lpstr>Storage Services Encryption</vt:lpstr>
      <vt:lpstr>Azure Disk Encryption</vt:lpstr>
      <vt:lpstr>Azure Disk Encryption Scenarios</vt:lpstr>
      <vt:lpstr>Azure Databases</vt:lpstr>
      <vt:lpstr>SQL Server TDE</vt:lpstr>
      <vt:lpstr>Azure Storage Client Library</vt:lpstr>
      <vt:lpstr>Azure Storage Client Library – Blob Example</vt:lpstr>
      <vt:lpstr>Design a role-based access control (RBAC) strategy</vt:lpstr>
      <vt:lpstr>RBAC Overview</vt:lpstr>
      <vt:lpstr>Role Management</vt:lpstr>
      <vt:lpstr>Custom Roles</vt:lpstr>
      <vt:lpstr>Custom Role Example</vt:lpstr>
      <vt:lpstr>RBAC in the Azure Portal</vt:lpstr>
      <vt:lpstr>Manage security risks by using an appropriate security solution</vt:lpstr>
      <vt:lpstr>CIA-Triad Security Model</vt:lpstr>
      <vt:lpstr>Shared Security Responsibility Model</vt:lpstr>
      <vt:lpstr>Shared Security Responsibility Model</vt:lpstr>
      <vt:lpstr>For all delivery types, which responsibility does the cloud provider wholly own?</vt:lpstr>
      <vt:lpstr>For all delivery types, which responsibility does the cloud provider wholly own?</vt:lpstr>
      <vt:lpstr>Azure Security Tools</vt:lpstr>
      <vt:lpstr>Operations Management Suite</vt:lpstr>
      <vt:lpstr>Operations Management Suite</vt:lpstr>
      <vt:lpstr>Operations Management Suite</vt:lpstr>
      <vt:lpstr>Operations Management Suite</vt:lpstr>
      <vt:lpstr>Operations Management Suite</vt:lpstr>
      <vt:lpstr>Activity Log</vt:lpstr>
      <vt:lpstr>Activity vs. Diagnostic Logs</vt:lpstr>
      <vt:lpstr>Azure Security Center</vt:lpstr>
      <vt:lpstr>Azure Security Center</vt:lpstr>
      <vt:lpstr>Azure Security Center</vt:lpstr>
      <vt:lpstr>Azure Security Center</vt:lpstr>
      <vt:lpstr>Securing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Stolts ITProGuru</dc:creator>
  <cp:lastModifiedBy>James Serra</cp:lastModifiedBy>
  <cp:revision>540</cp:revision>
  <dcterms:created xsi:type="dcterms:W3CDTF">2015-09-15T13:10:44Z</dcterms:created>
  <dcterms:modified xsi:type="dcterms:W3CDTF">2017-09-27T17:45:29Z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jserra@microsoft.com</vt:lpwstr>
  </property>
  <property fmtid="{D5CDD505-2E9C-101B-9397-08002B2CF9AE}" pid="6" name="MSIP_Label_f42aa342-8706-4288-bd11-ebb85995028c_SetDate">
    <vt:lpwstr>2017-09-27T13:43:35.1819278-04:00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